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9" r:id="rId3"/>
    <p:sldId id="260" r:id="rId4"/>
    <p:sldId id="261" r:id="rId5"/>
    <p:sldId id="262" r:id="rId6"/>
    <p:sldId id="263" r:id="rId7"/>
    <p:sldId id="287" r:id="rId8"/>
    <p:sldId id="269" r:id="rId9"/>
    <p:sldId id="265" r:id="rId10"/>
    <p:sldId id="266" r:id="rId11"/>
    <p:sldId id="267"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3" r:id="rId25"/>
    <p:sldId id="284"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F1B"/>
    <a:srgbClr val="E72236"/>
    <a:srgbClr val="37333B"/>
    <a:srgbClr val="2EC4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18" autoAdjust="0"/>
    <p:restoredTop sz="92102" autoAdjust="0"/>
  </p:normalViewPr>
  <p:slideViewPr>
    <p:cSldViewPr snapToGrid="0" snapToObjects="1">
      <p:cViewPr varScale="1">
        <p:scale>
          <a:sx n="103" d="100"/>
          <a:sy n="103" d="100"/>
        </p:scale>
        <p:origin x="132" y="174"/>
      </p:cViewPr>
      <p:guideLst/>
    </p:cSldViewPr>
  </p:slideViewPr>
  <p:notesTextViewPr>
    <p:cViewPr>
      <p:scale>
        <a:sx n="1" d="1"/>
        <a:sy n="1" d="1"/>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1E2771-DCD5-4049-9945-042AEDA210C9}" type="datetimeFigureOut">
              <a:rPr lang="zh-TW" altLang="en-US" smtClean="0"/>
              <a:t>2018/9/25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DF0B95-068B-448C-B820-D3DD1903D004}" type="slidenum">
              <a:rPr lang="zh-TW" altLang="en-US" smtClean="0"/>
              <a:t>‹#›</a:t>
            </a:fld>
            <a:endParaRPr lang="zh-TW" altLang="en-US"/>
          </a:p>
        </p:txBody>
      </p:sp>
    </p:spTree>
    <p:extLst>
      <p:ext uri="{BB962C8B-B14F-4D97-AF65-F5344CB8AC3E}">
        <p14:creationId xmlns:p14="http://schemas.microsoft.com/office/powerpoint/2010/main" val="1675798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Umbrella_ter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en.wikipedia.org/wiki/People_with_disabilities"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zh.wikipedia.org/wiki/%E5%85%A8%E7%90%83%E8%B3%87%E8%A8%8A%E7%B6%B2"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zh.wikipedia.org/wiki/%E6%A8%99%E6%BA%96%E7%B5%84%E7%B9%94"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Empirical"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en.wikipedia.org/wiki/Random_assignment" TargetMode="External"/><Relationship Id="rId4" Type="http://schemas.openxmlformats.org/officeDocument/2006/relationships/hyperlink" Target="https://en.wikipedia.org/wiki/Causal"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數位內容產業</a:t>
            </a:r>
            <a:r>
              <a:rPr lang="en-US" altLang="zh-TW" sz="1200" kern="1200" dirty="0" smtClean="0">
                <a:solidFill>
                  <a:schemeClr val="tx1"/>
                </a:solidFill>
                <a:effectLst/>
                <a:latin typeface="+mn-lt"/>
                <a:ea typeface="+mn-ea"/>
                <a:cs typeface="+mn-cs"/>
              </a:rPr>
              <a:t>digital content</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數位內容產業是指</a:t>
            </a:r>
            <a:r>
              <a:rPr lang="zh-TW" altLang="zh-TW" sz="1200" b="1" kern="1200" dirty="0" smtClean="0">
                <a:solidFill>
                  <a:schemeClr val="tx1"/>
                </a:solidFill>
                <a:effectLst/>
                <a:latin typeface="+mn-lt"/>
                <a:ea typeface="+mn-ea"/>
                <a:cs typeface="+mn-cs"/>
              </a:rPr>
              <a:t>運用資訊科技來製作數位化產品或服務的產業</a:t>
            </a:r>
            <a:r>
              <a:rPr lang="zh-TW" altLang="zh-TW" sz="1200" kern="1200" dirty="0" smtClean="0">
                <a:solidFill>
                  <a:schemeClr val="tx1"/>
                </a:solidFill>
                <a:effectLst/>
                <a:latin typeface="+mn-lt"/>
                <a:ea typeface="+mn-ea"/>
                <a:cs typeface="+mn-cs"/>
              </a:rPr>
              <a:t>，一般可分為八大領域，包括數位遊戲、電腦動畫、數位學習、數位影音應用、行動應用服務、網路服務、內容軟體以及數位出版典藏，大部份多屬創意產業或文化創意產業的範疇。</a:t>
            </a:r>
          </a:p>
          <a:p>
            <a:endParaRPr lang="zh-TW" altLang="en-US"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a:t>
            </a:fld>
            <a:endParaRPr lang="zh-TW" altLang="en-US"/>
          </a:p>
        </p:txBody>
      </p:sp>
    </p:spTree>
    <p:extLst>
      <p:ext uri="{BB962C8B-B14F-4D97-AF65-F5344CB8AC3E}">
        <p14:creationId xmlns:p14="http://schemas.microsoft.com/office/powerpoint/2010/main" val="1268149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11</a:t>
            </a:fld>
            <a:endParaRPr lang="zh-TW" altLang="en-US"/>
          </a:p>
        </p:txBody>
      </p:sp>
    </p:spTree>
    <p:extLst>
      <p:ext uri="{BB962C8B-B14F-4D97-AF65-F5344CB8AC3E}">
        <p14:creationId xmlns:p14="http://schemas.microsoft.com/office/powerpoint/2010/main" val="2205109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12</a:t>
            </a:fld>
            <a:endParaRPr lang="zh-TW" altLang="en-US"/>
          </a:p>
        </p:txBody>
      </p:sp>
    </p:spTree>
    <p:extLst>
      <p:ext uri="{BB962C8B-B14F-4D97-AF65-F5344CB8AC3E}">
        <p14:creationId xmlns:p14="http://schemas.microsoft.com/office/powerpoint/2010/main" val="2492405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13</a:t>
            </a:fld>
            <a:endParaRPr lang="zh-TW" altLang="en-US"/>
          </a:p>
        </p:txBody>
      </p:sp>
    </p:spTree>
    <p:extLst>
      <p:ext uri="{BB962C8B-B14F-4D97-AF65-F5344CB8AC3E}">
        <p14:creationId xmlns:p14="http://schemas.microsoft.com/office/powerpoint/2010/main" val="109296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14</a:t>
            </a:fld>
            <a:endParaRPr lang="zh-TW" altLang="en-US"/>
          </a:p>
        </p:txBody>
      </p:sp>
    </p:spTree>
    <p:extLst>
      <p:ext uri="{BB962C8B-B14F-4D97-AF65-F5344CB8AC3E}">
        <p14:creationId xmlns:p14="http://schemas.microsoft.com/office/powerpoint/2010/main" val="2349677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15</a:t>
            </a:fld>
            <a:endParaRPr lang="zh-TW" altLang="en-US"/>
          </a:p>
        </p:txBody>
      </p:sp>
    </p:spTree>
    <p:extLst>
      <p:ext uri="{BB962C8B-B14F-4D97-AF65-F5344CB8AC3E}">
        <p14:creationId xmlns:p14="http://schemas.microsoft.com/office/powerpoint/2010/main" val="4127693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16</a:t>
            </a:fld>
            <a:endParaRPr lang="zh-TW" altLang="en-US"/>
          </a:p>
        </p:txBody>
      </p:sp>
    </p:spTree>
    <p:extLst>
      <p:ext uri="{BB962C8B-B14F-4D97-AF65-F5344CB8AC3E}">
        <p14:creationId xmlns:p14="http://schemas.microsoft.com/office/powerpoint/2010/main" val="982071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17</a:t>
            </a:fld>
            <a:endParaRPr lang="zh-TW" altLang="en-US"/>
          </a:p>
        </p:txBody>
      </p:sp>
    </p:spTree>
    <p:extLst>
      <p:ext uri="{BB962C8B-B14F-4D97-AF65-F5344CB8AC3E}">
        <p14:creationId xmlns:p14="http://schemas.microsoft.com/office/powerpoint/2010/main" val="1842652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18</a:t>
            </a:fld>
            <a:endParaRPr lang="zh-TW" altLang="en-US"/>
          </a:p>
        </p:txBody>
      </p:sp>
    </p:spTree>
    <p:extLst>
      <p:ext uri="{BB962C8B-B14F-4D97-AF65-F5344CB8AC3E}">
        <p14:creationId xmlns:p14="http://schemas.microsoft.com/office/powerpoint/2010/main" val="3402646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19</a:t>
            </a:fld>
            <a:endParaRPr lang="zh-TW" altLang="en-US"/>
          </a:p>
        </p:txBody>
      </p:sp>
    </p:spTree>
    <p:extLst>
      <p:ext uri="{BB962C8B-B14F-4D97-AF65-F5344CB8AC3E}">
        <p14:creationId xmlns:p14="http://schemas.microsoft.com/office/powerpoint/2010/main" val="1158623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20</a:t>
            </a:fld>
            <a:endParaRPr lang="zh-TW" altLang="en-US"/>
          </a:p>
        </p:txBody>
      </p:sp>
    </p:spTree>
    <p:extLst>
      <p:ext uri="{BB962C8B-B14F-4D97-AF65-F5344CB8AC3E}">
        <p14:creationId xmlns:p14="http://schemas.microsoft.com/office/powerpoint/2010/main" val="1104850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輔助技術</a:t>
            </a:r>
            <a:r>
              <a:rPr lang="en-US" altLang="zh-TW" sz="1200" dirty="0" smtClean="0">
                <a:solidFill>
                  <a:schemeClr val="tx1">
                    <a:lumMod val="75000"/>
                    <a:lumOff val="25000"/>
                  </a:schemeClr>
                </a:solidFill>
                <a:latin typeface="Roboto Medium" charset="0"/>
                <a:ea typeface="Roboto Medium" charset="0"/>
                <a:cs typeface="Roboto Medium" charset="0"/>
              </a:rPr>
              <a:t>(assistive technologies)</a:t>
            </a:r>
            <a:r>
              <a:rPr lang="zh-TW" altLang="en-US" sz="1200" b="0" i="0" kern="1200" dirty="0" smtClean="0">
                <a:solidFill>
                  <a:schemeClr val="tx1"/>
                </a:solidFill>
                <a:effectLst/>
                <a:latin typeface="+mn-lt"/>
                <a:ea typeface="+mn-ea"/>
                <a:cs typeface="+mn-cs"/>
              </a:rPr>
              <a:t>是一種</a:t>
            </a:r>
            <a:r>
              <a:rPr lang="zh-TW" altLang="en-US" sz="1200" b="0" i="0" u="none" strike="noStrike" kern="1200" dirty="0" smtClean="0">
                <a:solidFill>
                  <a:schemeClr val="tx1"/>
                </a:solidFill>
                <a:effectLst/>
                <a:latin typeface="+mn-lt"/>
                <a:ea typeface="+mn-ea"/>
                <a:cs typeface="+mn-cs"/>
                <a:hlinkClick r:id="rId3" tooltip="傘術語"/>
              </a:rPr>
              <a:t>總稱</a:t>
            </a:r>
            <a:r>
              <a:rPr lang="zh-TW" altLang="en-US" sz="1200" b="0" i="0" kern="1200" dirty="0" smtClean="0">
                <a:solidFill>
                  <a:schemeClr val="tx1"/>
                </a:solidFill>
                <a:effectLst/>
                <a:latin typeface="+mn-lt"/>
                <a:ea typeface="+mn-ea"/>
                <a:cs typeface="+mn-cs"/>
              </a:rPr>
              <a:t>，包括輔助，自適應，和用於康復設備</a:t>
            </a:r>
            <a:r>
              <a:rPr lang="zh-TW" altLang="en-US" sz="1200" b="0" i="0" u="none" strike="noStrike" kern="1200" dirty="0" smtClean="0">
                <a:solidFill>
                  <a:schemeClr val="tx1"/>
                </a:solidFill>
                <a:effectLst/>
                <a:latin typeface="+mn-lt"/>
                <a:ea typeface="+mn-ea"/>
                <a:cs typeface="+mn-cs"/>
                <a:hlinkClick r:id="rId4" tooltip="殘疾人"/>
              </a:rPr>
              <a:t>殘疾人</a:t>
            </a:r>
            <a:r>
              <a:rPr lang="zh-TW" altLang="en-US" sz="1200" b="0" i="0" kern="1200" dirty="0" smtClean="0">
                <a:solidFill>
                  <a:schemeClr val="tx1"/>
                </a:solidFill>
                <a:effectLst/>
                <a:latin typeface="+mn-lt"/>
                <a:ea typeface="+mn-ea"/>
                <a:cs typeface="+mn-cs"/>
              </a:rPr>
              <a:t>同時還包括在選擇，定位所用的方法，和使用它們。輔助技術可以改善限制執行</a:t>
            </a:r>
            <a:r>
              <a:rPr lang="en-US" altLang="zh-TW" sz="1200" b="0" i="0" kern="1200" dirty="0" smtClean="0">
                <a:solidFill>
                  <a:schemeClr val="tx1"/>
                </a:solidFill>
                <a:effectLst/>
                <a:latin typeface="+mn-lt"/>
                <a:ea typeface="+mn-ea"/>
                <a:cs typeface="+mn-cs"/>
              </a:rPr>
              <a:t>ADL</a:t>
            </a:r>
            <a:r>
              <a:rPr lang="zh-TW" altLang="en-US" sz="1200" b="0" i="0" kern="1200" dirty="0" smtClean="0">
                <a:solidFill>
                  <a:schemeClr val="tx1"/>
                </a:solidFill>
                <a:effectLst/>
                <a:latin typeface="+mn-lt"/>
                <a:ea typeface="+mn-ea"/>
                <a:cs typeface="+mn-cs"/>
              </a:rPr>
              <a:t>能力的殘疾的影響。例如，輪椅為無法行走的人提供獨立的活動能力</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en-US" sz="1200" dirty="0" smtClean="0">
                <a:solidFill>
                  <a:schemeClr val="tx1">
                    <a:lumMod val="75000"/>
                    <a:lumOff val="25000"/>
                  </a:schemeClr>
                </a:solidFill>
                <a:latin typeface="Roboto Medium" charset="0"/>
                <a:ea typeface="Roboto Medium" charset="0"/>
                <a:cs typeface="Roboto Medium" charset="0"/>
              </a:rPr>
              <a:t>無障礙內容</a:t>
            </a:r>
            <a:r>
              <a:rPr lang="en-US" altLang="zh-TW" sz="1200" dirty="0" smtClean="0">
                <a:solidFill>
                  <a:schemeClr val="tx1">
                    <a:lumMod val="75000"/>
                    <a:lumOff val="25000"/>
                  </a:schemeClr>
                </a:solidFill>
                <a:latin typeface="Roboto Medium" charset="0"/>
                <a:ea typeface="Roboto Medium" charset="0"/>
                <a:cs typeface="Roboto Medium" charset="0"/>
              </a:rPr>
              <a:t>(accessible contents)</a:t>
            </a:r>
            <a:r>
              <a:rPr lang="zh-TW" altLang="en-US" sz="1200" b="0" i="0" kern="1200" dirty="0" smtClean="0">
                <a:solidFill>
                  <a:schemeClr val="tx1"/>
                </a:solidFill>
                <a:effectLst/>
                <a:latin typeface="+mn-lt"/>
                <a:ea typeface="+mn-ea"/>
                <a:cs typeface="+mn-cs"/>
              </a:rPr>
              <a:t>使殘疾人更容易獲取網絡內容。國家通信傳播委員會有十四個規定：</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規範一：對於聽覺及視覺的內容要提供相等的替代文字內容</a:t>
            </a:r>
          </a:p>
          <a:p>
            <a:r>
              <a:rPr lang="zh-TW" altLang="en-US" sz="1200" b="0" i="0" kern="1200" dirty="0" smtClean="0">
                <a:solidFill>
                  <a:schemeClr val="tx1"/>
                </a:solidFill>
                <a:effectLst/>
                <a:latin typeface="+mn-lt"/>
                <a:ea typeface="+mn-ea"/>
                <a:cs typeface="+mn-cs"/>
              </a:rPr>
              <a:t>規範二：不要單獨靠色彩來提供特殊資訊</a:t>
            </a:r>
          </a:p>
          <a:p>
            <a:r>
              <a:rPr lang="zh-TW" altLang="en-US" sz="1200" b="0" i="0" kern="1200" dirty="0" smtClean="0">
                <a:solidFill>
                  <a:schemeClr val="tx1"/>
                </a:solidFill>
                <a:effectLst/>
                <a:latin typeface="+mn-lt"/>
                <a:ea typeface="+mn-ea"/>
                <a:cs typeface="+mn-cs"/>
              </a:rPr>
              <a:t>規範三：適當地使用標記語言和樣式表單</a:t>
            </a:r>
          </a:p>
          <a:p>
            <a:r>
              <a:rPr lang="zh-TW" altLang="en-US" sz="1200" b="0" i="0" kern="1200" dirty="0" smtClean="0">
                <a:solidFill>
                  <a:schemeClr val="tx1"/>
                </a:solidFill>
                <a:effectLst/>
                <a:latin typeface="+mn-lt"/>
                <a:ea typeface="+mn-ea"/>
                <a:cs typeface="+mn-cs"/>
              </a:rPr>
              <a:t>規範四：闡明自然語言的使用</a:t>
            </a:r>
          </a:p>
          <a:p>
            <a:r>
              <a:rPr lang="zh-TW" altLang="en-US" sz="1200" b="0" i="0" kern="1200" dirty="0" smtClean="0">
                <a:solidFill>
                  <a:schemeClr val="tx1"/>
                </a:solidFill>
                <a:effectLst/>
                <a:latin typeface="+mn-lt"/>
                <a:ea typeface="+mn-ea"/>
                <a:cs typeface="+mn-cs"/>
              </a:rPr>
              <a:t>規範五：建立編排良好的表格</a:t>
            </a:r>
          </a:p>
          <a:p>
            <a:r>
              <a:rPr lang="zh-TW" altLang="en-US" sz="1200" b="0" i="0" kern="1200" dirty="0" smtClean="0">
                <a:solidFill>
                  <a:schemeClr val="tx1"/>
                </a:solidFill>
                <a:effectLst/>
                <a:latin typeface="+mn-lt"/>
                <a:ea typeface="+mn-ea"/>
                <a:cs typeface="+mn-cs"/>
              </a:rPr>
              <a:t>規範六：確保網頁能在新科技下良好地呈現</a:t>
            </a:r>
          </a:p>
          <a:p>
            <a:r>
              <a:rPr lang="zh-TW" altLang="en-US" sz="1200" b="0" i="0" kern="1200" dirty="0" smtClean="0">
                <a:solidFill>
                  <a:schemeClr val="tx1"/>
                </a:solidFill>
                <a:effectLst/>
                <a:latin typeface="+mn-lt"/>
                <a:ea typeface="+mn-ea"/>
                <a:cs typeface="+mn-cs"/>
              </a:rPr>
              <a:t>規範七：確保使用者能處理時間敏感內容的改變</a:t>
            </a:r>
          </a:p>
          <a:p>
            <a:r>
              <a:rPr lang="zh-TW" altLang="en-US" sz="1200" b="0" i="0" kern="1200" dirty="0" smtClean="0">
                <a:solidFill>
                  <a:schemeClr val="tx1"/>
                </a:solidFill>
                <a:effectLst/>
                <a:latin typeface="+mn-lt"/>
                <a:ea typeface="+mn-ea"/>
                <a:cs typeface="+mn-cs"/>
              </a:rPr>
              <a:t>規範八：確保嵌入式使用者介面具有直接可及性</a:t>
            </a:r>
          </a:p>
          <a:p>
            <a:r>
              <a:rPr lang="zh-TW" altLang="en-US" sz="1200" b="0" i="0" kern="1200" dirty="0" smtClean="0">
                <a:solidFill>
                  <a:schemeClr val="tx1"/>
                </a:solidFill>
                <a:effectLst/>
                <a:latin typeface="+mn-lt"/>
                <a:ea typeface="+mn-ea"/>
                <a:cs typeface="+mn-cs"/>
              </a:rPr>
              <a:t>規範九：設計裝置獨立網頁</a:t>
            </a:r>
          </a:p>
          <a:p>
            <a:r>
              <a:rPr lang="zh-TW" altLang="en-US" sz="1200" b="0" i="0" kern="1200" dirty="0" smtClean="0">
                <a:solidFill>
                  <a:schemeClr val="tx1"/>
                </a:solidFill>
                <a:effectLst/>
                <a:latin typeface="+mn-lt"/>
                <a:ea typeface="+mn-ea"/>
                <a:cs typeface="+mn-cs"/>
              </a:rPr>
              <a:t>規範十：使用過渡的解決方案</a:t>
            </a:r>
          </a:p>
          <a:p>
            <a:r>
              <a:rPr lang="zh-TW" altLang="en-US" sz="1200" b="0" i="0" kern="1200" dirty="0" smtClean="0">
                <a:solidFill>
                  <a:schemeClr val="tx1"/>
                </a:solidFill>
                <a:effectLst/>
                <a:latin typeface="+mn-lt"/>
                <a:ea typeface="+mn-ea"/>
                <a:cs typeface="+mn-cs"/>
              </a:rPr>
              <a:t>規範十一：使用國際與國內官方訂定的技術和規範</a:t>
            </a:r>
          </a:p>
          <a:p>
            <a:r>
              <a:rPr lang="zh-TW" altLang="en-US" sz="1200" b="0" i="0" kern="1200" dirty="0" smtClean="0">
                <a:solidFill>
                  <a:schemeClr val="tx1"/>
                </a:solidFill>
                <a:effectLst/>
                <a:latin typeface="+mn-lt"/>
                <a:ea typeface="+mn-ea"/>
                <a:cs typeface="+mn-cs"/>
              </a:rPr>
              <a:t>規範十二：提供內容導引資訊</a:t>
            </a:r>
          </a:p>
          <a:p>
            <a:r>
              <a:rPr lang="zh-TW" altLang="en-US" sz="1200" b="0" i="0" kern="1200" dirty="0" smtClean="0">
                <a:solidFill>
                  <a:schemeClr val="tx1"/>
                </a:solidFill>
                <a:effectLst/>
                <a:latin typeface="+mn-lt"/>
                <a:ea typeface="+mn-ea"/>
                <a:cs typeface="+mn-cs"/>
              </a:rPr>
              <a:t>規範十三：提供清楚的瀏覽網站機制</a:t>
            </a:r>
          </a:p>
          <a:p>
            <a:r>
              <a:rPr lang="zh-TW" altLang="en-US" sz="1200" b="0" i="0" kern="1200" dirty="0" smtClean="0">
                <a:solidFill>
                  <a:schemeClr val="tx1"/>
                </a:solidFill>
                <a:effectLst/>
                <a:latin typeface="+mn-lt"/>
                <a:ea typeface="+mn-ea"/>
                <a:cs typeface="+mn-cs"/>
              </a:rPr>
              <a:t>規範十四：確保簡單清楚的網頁內容</a:t>
            </a:r>
            <a:endParaRPr lang="zh-TW" altLang="en-US"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3</a:t>
            </a:fld>
            <a:endParaRPr lang="zh-TW" altLang="en-US"/>
          </a:p>
        </p:txBody>
      </p:sp>
    </p:spTree>
    <p:extLst>
      <p:ext uri="{BB962C8B-B14F-4D97-AF65-F5344CB8AC3E}">
        <p14:creationId xmlns:p14="http://schemas.microsoft.com/office/powerpoint/2010/main" val="274311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21</a:t>
            </a:fld>
            <a:endParaRPr lang="zh-TW" altLang="en-US"/>
          </a:p>
        </p:txBody>
      </p:sp>
    </p:spTree>
    <p:extLst>
      <p:ext uri="{BB962C8B-B14F-4D97-AF65-F5344CB8AC3E}">
        <p14:creationId xmlns:p14="http://schemas.microsoft.com/office/powerpoint/2010/main" val="3585506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22</a:t>
            </a:fld>
            <a:endParaRPr lang="zh-TW" altLang="en-US"/>
          </a:p>
        </p:txBody>
      </p:sp>
    </p:spTree>
    <p:extLst>
      <p:ext uri="{BB962C8B-B14F-4D97-AF65-F5344CB8AC3E}">
        <p14:creationId xmlns:p14="http://schemas.microsoft.com/office/powerpoint/2010/main" val="197997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23</a:t>
            </a:fld>
            <a:endParaRPr lang="zh-TW" altLang="en-US"/>
          </a:p>
        </p:txBody>
      </p:sp>
    </p:spTree>
    <p:extLst>
      <p:ext uri="{BB962C8B-B14F-4D97-AF65-F5344CB8AC3E}">
        <p14:creationId xmlns:p14="http://schemas.microsoft.com/office/powerpoint/2010/main" val="33023770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24</a:t>
            </a:fld>
            <a:endParaRPr lang="zh-TW" altLang="en-US"/>
          </a:p>
        </p:txBody>
      </p:sp>
    </p:spTree>
    <p:extLst>
      <p:ext uri="{BB962C8B-B14F-4D97-AF65-F5344CB8AC3E}">
        <p14:creationId xmlns:p14="http://schemas.microsoft.com/office/powerpoint/2010/main" val="41297092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25</a:t>
            </a:fld>
            <a:endParaRPr lang="zh-TW" altLang="en-US"/>
          </a:p>
        </p:txBody>
      </p:sp>
    </p:spTree>
    <p:extLst>
      <p:ext uri="{BB962C8B-B14F-4D97-AF65-F5344CB8AC3E}">
        <p14:creationId xmlns:p14="http://schemas.microsoft.com/office/powerpoint/2010/main" val="3696090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26</a:t>
            </a:fld>
            <a:endParaRPr lang="zh-TW" altLang="en-US"/>
          </a:p>
        </p:txBody>
      </p:sp>
    </p:spTree>
    <p:extLst>
      <p:ext uri="{BB962C8B-B14F-4D97-AF65-F5344CB8AC3E}">
        <p14:creationId xmlns:p14="http://schemas.microsoft.com/office/powerpoint/2010/main" val="1764548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全球資訊網協會</a:t>
            </a:r>
            <a:r>
              <a:rPr lang="zh-TW" altLang="en-US" sz="1200" b="0" i="0" kern="1200" dirty="0" smtClean="0">
                <a:solidFill>
                  <a:schemeClr val="tx1"/>
                </a:solidFill>
                <a:effectLst/>
                <a:latin typeface="+mn-lt"/>
                <a:ea typeface="+mn-ea"/>
                <a:cs typeface="+mn-cs"/>
              </a:rPr>
              <a:t>（</a:t>
            </a:r>
            <a:r>
              <a:rPr lang="en-US" altLang="zh-TW" sz="1200" b="1" i="0" kern="1200" dirty="0" smtClean="0">
                <a:solidFill>
                  <a:schemeClr val="tx1"/>
                </a:solidFill>
                <a:effectLst/>
                <a:latin typeface="+mn-lt"/>
                <a:ea typeface="+mn-ea"/>
                <a:cs typeface="+mn-cs"/>
              </a:rPr>
              <a:t>World Wide Web Consortium</a:t>
            </a:r>
            <a:r>
              <a:rPr lang="zh-TW" altLang="en-US" sz="1200" b="0" i="0" kern="1200" dirty="0" smtClean="0">
                <a:solidFill>
                  <a:schemeClr val="tx1"/>
                </a:solidFill>
                <a:effectLst/>
                <a:latin typeface="+mn-lt"/>
                <a:ea typeface="+mn-ea"/>
                <a:cs typeface="+mn-cs"/>
              </a:rPr>
              <a:t>，</a:t>
            </a:r>
            <a:r>
              <a:rPr lang="en-US" altLang="zh-TW" sz="1200" b="1" i="0" kern="1200" dirty="0" smtClean="0">
                <a:solidFill>
                  <a:schemeClr val="tx1"/>
                </a:solidFill>
                <a:effectLst/>
                <a:latin typeface="+mn-lt"/>
                <a:ea typeface="+mn-ea"/>
                <a:cs typeface="+mn-cs"/>
              </a:rPr>
              <a:t>W3C</a:t>
            </a:r>
            <a:r>
              <a:rPr lang="zh-TW" altLang="en-US" sz="1200" b="0" i="0" kern="1200" dirty="0" smtClean="0">
                <a:solidFill>
                  <a:schemeClr val="tx1"/>
                </a:solidFill>
                <a:effectLst/>
                <a:latin typeface="+mn-lt"/>
                <a:ea typeface="+mn-ea"/>
                <a:cs typeface="+mn-cs"/>
              </a:rPr>
              <a:t>），又稱</a:t>
            </a:r>
            <a:r>
              <a:rPr lang="en-US" altLang="zh-TW" sz="1200" b="1" i="0" kern="1200" dirty="0" smtClean="0">
                <a:solidFill>
                  <a:schemeClr val="tx1"/>
                </a:solidFill>
                <a:effectLst/>
                <a:latin typeface="+mn-lt"/>
                <a:ea typeface="+mn-ea"/>
                <a:cs typeface="+mn-cs"/>
              </a:rPr>
              <a:t>W3C</a:t>
            </a:r>
            <a:r>
              <a:rPr lang="zh-TW" altLang="en-US" sz="1200" b="1" i="0" kern="1200" dirty="0" smtClean="0">
                <a:solidFill>
                  <a:schemeClr val="tx1"/>
                </a:solidFill>
                <a:effectLst/>
                <a:latin typeface="+mn-lt"/>
                <a:ea typeface="+mn-ea"/>
                <a:cs typeface="+mn-cs"/>
              </a:rPr>
              <a:t>理事會</a:t>
            </a:r>
            <a:r>
              <a:rPr lang="zh-TW" altLang="en-US" sz="1200" b="0" i="0" kern="1200" dirty="0" smtClean="0">
                <a:solidFill>
                  <a:schemeClr val="tx1"/>
                </a:solidFill>
                <a:effectLst/>
                <a:latin typeface="+mn-lt"/>
                <a:ea typeface="+mn-ea"/>
                <a:cs typeface="+mn-cs"/>
              </a:rPr>
              <a:t>，是</a:t>
            </a:r>
            <a:r>
              <a:rPr lang="zh-TW" altLang="en-US" sz="1200" b="0" i="0" u="none" strike="noStrike" kern="1200" dirty="0" smtClean="0">
                <a:solidFill>
                  <a:schemeClr val="tx1"/>
                </a:solidFill>
                <a:effectLst/>
                <a:latin typeface="+mn-lt"/>
                <a:ea typeface="+mn-ea"/>
                <a:cs typeface="+mn-cs"/>
                <a:hlinkClick r:id="rId3" tooltip="全球資訊網"/>
              </a:rPr>
              <a:t>全球資訊網</a:t>
            </a:r>
            <a:r>
              <a:rPr lang="zh-TW" altLang="en-US" sz="1200" b="0" i="0" kern="1200" dirty="0" smtClean="0">
                <a:solidFill>
                  <a:schemeClr val="tx1"/>
                </a:solidFill>
                <a:effectLst/>
                <a:latin typeface="+mn-lt"/>
                <a:ea typeface="+mn-ea"/>
                <a:cs typeface="+mn-cs"/>
              </a:rPr>
              <a:t>的主要國際</a:t>
            </a:r>
            <a:r>
              <a:rPr lang="zh-TW" altLang="en-US" sz="1200" b="0" i="0" u="none" strike="noStrike" kern="1200" dirty="0" smtClean="0">
                <a:solidFill>
                  <a:schemeClr val="tx1"/>
                </a:solidFill>
                <a:effectLst/>
                <a:latin typeface="+mn-lt"/>
                <a:ea typeface="+mn-ea"/>
                <a:cs typeface="+mn-cs"/>
                <a:hlinkClick r:id="rId4" tooltip="標準組織"/>
              </a:rPr>
              <a:t>標準組織</a:t>
            </a:r>
            <a:r>
              <a:rPr lang="zh-TW" altLang="en-US" sz="1200" b="0" i="0" u="none" strike="noStrike"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試圖透過</a:t>
            </a:r>
            <a:r>
              <a:rPr lang="en-US" altLang="zh-TW" sz="1200" b="0" i="0" kern="1200" dirty="0" smtClean="0">
                <a:solidFill>
                  <a:schemeClr val="tx1"/>
                </a:solidFill>
                <a:effectLst/>
                <a:latin typeface="+mn-lt"/>
                <a:ea typeface="+mn-ea"/>
                <a:cs typeface="+mn-cs"/>
              </a:rPr>
              <a:t>W3C</a:t>
            </a:r>
            <a:r>
              <a:rPr lang="zh-TW" altLang="en-US" sz="1200" b="0" i="0" kern="1200" dirty="0" smtClean="0">
                <a:solidFill>
                  <a:schemeClr val="tx1"/>
                </a:solidFill>
                <a:effectLst/>
                <a:latin typeface="+mn-lt"/>
                <a:ea typeface="+mn-ea"/>
                <a:cs typeface="+mn-cs"/>
              </a:rPr>
              <a:t>制定的新標準來促進業界成員間的相容性和協定</a:t>
            </a:r>
            <a:endParaRPr lang="en-US" altLang="zh-TW" sz="1200" b="0" i="0" u="none" strike="noStrike" kern="1200" dirty="0" smtClean="0">
              <a:solidFill>
                <a:schemeClr val="tx1"/>
              </a:solidFill>
              <a:effectLst/>
              <a:latin typeface="+mn-lt"/>
              <a:ea typeface="+mn-ea"/>
              <a:cs typeface="+mn-cs"/>
            </a:endParaRPr>
          </a:p>
          <a:p>
            <a:endParaRPr lang="en-US" altLang="zh-TW" sz="1200" dirty="0" smtClean="0">
              <a:solidFill>
                <a:schemeClr val="tx1">
                  <a:lumMod val="75000"/>
                  <a:lumOff val="25000"/>
                </a:schemeClr>
              </a:solidFill>
              <a:latin typeface="Roboto Medium" charset="0"/>
              <a:ea typeface="Roboto Medium" charset="0"/>
              <a:cs typeface="Roboto Medium" charset="0"/>
            </a:endParaRPr>
          </a:p>
          <a:p>
            <a:r>
              <a:rPr lang="zh-TW" altLang="en-US" sz="1200" dirty="0" smtClean="0">
                <a:solidFill>
                  <a:schemeClr val="tx1">
                    <a:lumMod val="75000"/>
                    <a:lumOff val="25000"/>
                  </a:schemeClr>
                </a:solidFill>
                <a:latin typeface="Roboto Medium" charset="0"/>
                <a:ea typeface="Roboto Medium" charset="0"/>
                <a:cs typeface="Roboto Medium" charset="0"/>
              </a:rPr>
              <a:t>網站無障礙內容指導原則（</a:t>
            </a:r>
            <a:r>
              <a:rPr lang="en-US" altLang="zh-TW" sz="1200" dirty="0" smtClean="0">
                <a:solidFill>
                  <a:schemeClr val="tx1">
                    <a:lumMod val="75000"/>
                    <a:lumOff val="25000"/>
                  </a:schemeClr>
                </a:solidFill>
                <a:latin typeface="Roboto Medium" charset="0"/>
                <a:ea typeface="Roboto Medium" charset="0"/>
                <a:cs typeface="Roboto Medium" charset="0"/>
              </a:rPr>
              <a:t>WCAG</a:t>
            </a:r>
            <a:r>
              <a:rPr lang="zh-TW" altLang="en-US" sz="1200" dirty="0" smtClean="0">
                <a:solidFill>
                  <a:schemeClr val="tx1">
                    <a:lumMod val="75000"/>
                    <a:lumOff val="25000"/>
                  </a:schemeClr>
                </a:solidFill>
                <a:latin typeface="Roboto Medium" charset="0"/>
                <a:ea typeface="Roboto Medium" charset="0"/>
                <a:cs typeface="Roboto Medium" charset="0"/>
              </a:rPr>
              <a:t>）</a:t>
            </a:r>
            <a:r>
              <a:rPr lang="en-US" altLang="zh-TW" sz="1200" dirty="0" smtClean="0">
                <a:solidFill>
                  <a:schemeClr val="tx1">
                    <a:lumMod val="75000"/>
                    <a:lumOff val="25000"/>
                  </a:schemeClr>
                </a:solidFill>
                <a:latin typeface="Roboto Medium" charset="0"/>
                <a:ea typeface="Roboto Medium" charset="0"/>
                <a:cs typeface="Roboto Medium" charset="0"/>
              </a:rPr>
              <a:t>2008</a:t>
            </a:r>
            <a:r>
              <a:rPr lang="zh-TW" altLang="en-US" sz="1200" dirty="0" smtClean="0">
                <a:solidFill>
                  <a:schemeClr val="tx1">
                    <a:lumMod val="75000"/>
                    <a:lumOff val="25000"/>
                  </a:schemeClr>
                </a:solidFill>
                <a:latin typeface="Roboto Medium" charset="0"/>
                <a:ea typeface="Roboto Medium" charset="0"/>
                <a:cs typeface="Roboto Medium" charset="0"/>
              </a:rPr>
              <a:t>年已經來到版本</a:t>
            </a:r>
            <a:r>
              <a:rPr lang="en-US" altLang="zh-TW" sz="1200" dirty="0" smtClean="0">
                <a:solidFill>
                  <a:schemeClr val="tx1">
                    <a:lumMod val="75000"/>
                    <a:lumOff val="25000"/>
                  </a:schemeClr>
                </a:solidFill>
                <a:latin typeface="Roboto Medium" charset="0"/>
                <a:ea typeface="Roboto Medium" charset="0"/>
                <a:cs typeface="Roboto Medium" charset="0"/>
              </a:rPr>
              <a:t>2</a:t>
            </a:r>
            <a:r>
              <a:rPr lang="zh-TW" altLang="en-US" sz="1200" dirty="0" smtClean="0">
                <a:solidFill>
                  <a:schemeClr val="tx1">
                    <a:lumMod val="75000"/>
                    <a:lumOff val="25000"/>
                  </a:schemeClr>
                </a:solidFill>
                <a:latin typeface="Roboto Medium" charset="0"/>
                <a:ea typeface="Roboto Medium" charset="0"/>
                <a:cs typeface="Roboto Medium" charset="0"/>
              </a:rPr>
              <a:t>惹</a:t>
            </a:r>
            <a:endParaRPr lang="en-US" altLang="zh-TW" sz="1200" dirty="0" smtClean="0">
              <a:solidFill>
                <a:schemeClr val="tx1">
                  <a:lumMod val="75000"/>
                  <a:lumOff val="25000"/>
                </a:schemeClr>
              </a:solidFill>
              <a:latin typeface="Roboto Medium" charset="0"/>
              <a:ea typeface="Roboto Medium" charset="0"/>
              <a:cs typeface="Roboto Medium" charset="0"/>
            </a:endParaRPr>
          </a:p>
          <a:p>
            <a:r>
              <a:rPr lang="en-US" altLang="zh-TW" b="1" dirty="0" smtClean="0"/>
              <a:t>1</a:t>
            </a:r>
            <a:r>
              <a:rPr lang="zh-TW" altLang="en-US" b="1" dirty="0" smtClean="0"/>
              <a:t>可感知的</a:t>
            </a:r>
            <a:r>
              <a:rPr lang="en-US" altLang="zh-TW" b="1" dirty="0" smtClean="0"/>
              <a:t>(</a:t>
            </a:r>
            <a:r>
              <a:rPr lang="zh-TW" altLang="en-US" sz="1200" b="1" i="0" kern="1200" dirty="0" smtClean="0">
                <a:solidFill>
                  <a:schemeClr val="tx1"/>
                </a:solidFill>
                <a:effectLst/>
                <a:latin typeface="+mn-lt"/>
                <a:ea typeface="+mn-ea"/>
                <a:cs typeface="+mn-cs"/>
              </a:rPr>
              <a:t>信息和用戶界面組件必須以他們能夠感知的方式呈現給用戶</a:t>
            </a:r>
            <a:r>
              <a:rPr lang="en-US" altLang="zh-TW" sz="1200" b="1" i="0" kern="1200" dirty="0" smtClean="0">
                <a:solidFill>
                  <a:schemeClr val="tx1"/>
                </a:solidFill>
                <a:effectLst/>
                <a:latin typeface="+mn-lt"/>
                <a:ea typeface="+mn-ea"/>
                <a:cs typeface="+mn-cs"/>
              </a:rPr>
              <a:t>)</a:t>
            </a:r>
            <a:endParaRPr lang="zh-TW" altLang="en-US"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這意味著用戶必須能夠感知所呈現的信息（所有感官都看不到）</a:t>
            </a:r>
            <a:endParaRPr lang="zh-TW" altLang="en-US" b="0" dirty="0" smtClean="0"/>
          </a:p>
          <a:p>
            <a:r>
              <a:rPr lang="en-US" altLang="zh-TW" b="0" dirty="0" smtClean="0"/>
              <a:t>1.1 </a:t>
            </a:r>
            <a:r>
              <a:rPr lang="zh-TW" altLang="en-US" b="0" dirty="0" smtClean="0"/>
              <a:t>為任何非文本內容提供文本替代方案，以便將其更改為人們需要的其他形式，例如大字體，盲文，語音，符號或更簡單的語言。</a:t>
            </a:r>
          </a:p>
          <a:p>
            <a:r>
              <a:rPr lang="en-US" altLang="zh-TW" b="0" dirty="0" smtClean="0"/>
              <a:t>1.2 </a:t>
            </a:r>
            <a:r>
              <a:rPr lang="zh-TW" altLang="en-US" b="0" dirty="0" smtClean="0"/>
              <a:t>為基於時間的媒體提供替代方案。</a:t>
            </a:r>
          </a:p>
          <a:p>
            <a:r>
              <a:rPr lang="en-US" altLang="zh-TW" b="0" dirty="0" smtClean="0"/>
              <a:t>1.3 </a:t>
            </a:r>
            <a:r>
              <a:rPr lang="zh-TW" altLang="en-US" b="0" dirty="0" smtClean="0"/>
              <a:t>創建可以以不同方式呈現的內容（例如更簡單的佈局），而不會丟失信息或結構。</a:t>
            </a:r>
          </a:p>
          <a:p>
            <a:r>
              <a:rPr lang="en-US" altLang="zh-TW" b="0" dirty="0" smtClean="0"/>
              <a:t>1.4 </a:t>
            </a:r>
            <a:r>
              <a:rPr lang="zh-TW" altLang="en-US" b="0" dirty="0" smtClean="0"/>
              <a:t>使用戶更容易看到和聽到內容，包括將前景與背景分開。</a:t>
            </a:r>
          </a:p>
          <a:p>
            <a:r>
              <a:rPr lang="en-US" altLang="zh-TW" b="1" dirty="0" smtClean="0"/>
              <a:t>2</a:t>
            </a:r>
            <a:r>
              <a:rPr lang="zh-TW" altLang="en-US" b="1" dirty="0" smtClean="0"/>
              <a:t>可操作</a:t>
            </a:r>
            <a:r>
              <a:rPr lang="en-US" altLang="zh-TW" b="1" dirty="0" smtClean="0"/>
              <a:t>(</a:t>
            </a:r>
            <a:r>
              <a:rPr lang="zh-TW" altLang="en-US" sz="1200" b="1" i="0" kern="1200" dirty="0" smtClean="0">
                <a:solidFill>
                  <a:schemeClr val="tx1"/>
                </a:solidFill>
                <a:effectLst/>
                <a:latin typeface="+mn-lt"/>
                <a:ea typeface="+mn-ea"/>
                <a:cs typeface="+mn-cs"/>
              </a:rPr>
              <a:t>用戶界面組件和導航必須可操作</a:t>
            </a:r>
            <a:r>
              <a:rPr lang="en-US" altLang="zh-TW" sz="1200" b="1" i="0" kern="1200" dirty="0" smtClean="0">
                <a:solidFill>
                  <a:schemeClr val="tx1"/>
                </a:solidFill>
                <a:effectLst/>
                <a:latin typeface="+mn-lt"/>
                <a:ea typeface="+mn-ea"/>
                <a:cs typeface="+mn-cs"/>
              </a:rPr>
              <a:t>)</a:t>
            </a:r>
            <a:endParaRPr lang="zh-TW" altLang="en-US" b="1" dirty="0" smtClean="0"/>
          </a:p>
          <a:p>
            <a:r>
              <a:rPr lang="en-US" altLang="zh-TW" b="0" dirty="0" smtClean="0"/>
              <a:t>2.1 </a:t>
            </a:r>
            <a:r>
              <a:rPr lang="zh-TW" altLang="en-US" b="0" dirty="0" smtClean="0"/>
              <a:t>通過鍵盤提供所有功能。</a:t>
            </a:r>
          </a:p>
          <a:p>
            <a:r>
              <a:rPr lang="en-US" altLang="zh-TW" b="0" dirty="0" smtClean="0"/>
              <a:t>2.2 </a:t>
            </a:r>
            <a:r>
              <a:rPr lang="zh-TW" altLang="en-US" b="0" dirty="0" smtClean="0"/>
              <a:t>為用戶提供足夠的時間閱讀和使用內容。</a:t>
            </a:r>
          </a:p>
          <a:p>
            <a:r>
              <a:rPr lang="en-US" altLang="zh-TW" b="0" dirty="0" smtClean="0"/>
              <a:t>2.3 </a:t>
            </a:r>
            <a:r>
              <a:rPr lang="zh-TW" altLang="en-US" b="0" dirty="0" smtClean="0"/>
              <a:t>不要以已知會導致癲癇發作的方式設計內容。</a:t>
            </a:r>
          </a:p>
          <a:p>
            <a:r>
              <a:rPr lang="en-US" altLang="zh-TW" b="0" dirty="0" smtClean="0"/>
              <a:t>2.4 </a:t>
            </a:r>
            <a:r>
              <a:rPr lang="zh-TW" altLang="en-US" b="0" dirty="0" smtClean="0"/>
              <a:t>提供幫助用戶導航，查找內容和確定其位置的方法。</a:t>
            </a:r>
          </a:p>
          <a:p>
            <a:r>
              <a:rPr lang="en-US" altLang="zh-TW" b="1" dirty="0" smtClean="0"/>
              <a:t>3</a:t>
            </a:r>
            <a:r>
              <a:rPr lang="zh-TW" altLang="en-US" b="1" dirty="0" smtClean="0"/>
              <a:t>可以理解</a:t>
            </a:r>
            <a:r>
              <a:rPr lang="en-US" altLang="zh-TW" b="1" dirty="0" smtClean="0"/>
              <a:t>(</a:t>
            </a:r>
            <a:r>
              <a:rPr lang="zh-TW" altLang="en-US" sz="1200" b="1" i="0" kern="1200" dirty="0" smtClean="0">
                <a:solidFill>
                  <a:schemeClr val="tx1"/>
                </a:solidFill>
                <a:effectLst/>
                <a:latin typeface="+mn-lt"/>
                <a:ea typeface="+mn-ea"/>
                <a:cs typeface="+mn-cs"/>
              </a:rPr>
              <a:t>內容或操作不能超出他們的理解</a:t>
            </a:r>
            <a:r>
              <a:rPr lang="en-US" altLang="zh-TW" sz="1200" b="1" i="0" kern="1200" dirty="0" smtClean="0">
                <a:solidFill>
                  <a:schemeClr val="tx1"/>
                </a:solidFill>
                <a:effectLst/>
                <a:latin typeface="+mn-lt"/>
                <a:ea typeface="+mn-ea"/>
                <a:cs typeface="+mn-cs"/>
              </a:rPr>
              <a:t>)</a:t>
            </a:r>
            <a:endParaRPr lang="zh-TW" altLang="en-US" b="1" dirty="0" smtClean="0"/>
          </a:p>
          <a:p>
            <a:r>
              <a:rPr lang="en-US" altLang="zh-TW" b="0" dirty="0" smtClean="0"/>
              <a:t>3.1 </a:t>
            </a:r>
            <a:r>
              <a:rPr lang="zh-TW" altLang="en-US" b="0" dirty="0" smtClean="0"/>
              <a:t>使文本內容易讀且易於理解。</a:t>
            </a:r>
          </a:p>
          <a:p>
            <a:r>
              <a:rPr lang="en-US" altLang="zh-TW" b="0" dirty="0" smtClean="0"/>
              <a:t>3.2 </a:t>
            </a:r>
            <a:r>
              <a:rPr lang="zh-TW" altLang="en-US" b="0" dirty="0" smtClean="0"/>
              <a:t>使網頁以可預測的方式顯示和運行。</a:t>
            </a:r>
          </a:p>
          <a:p>
            <a:r>
              <a:rPr lang="en-US" altLang="zh-TW" b="0" dirty="0" smtClean="0"/>
              <a:t>3.3 </a:t>
            </a:r>
            <a:r>
              <a:rPr lang="zh-TW" altLang="en-US" b="0" dirty="0" smtClean="0"/>
              <a:t>幫助用戶避免和糾正錯誤。</a:t>
            </a:r>
          </a:p>
          <a:p>
            <a:r>
              <a:rPr lang="en-US" altLang="zh-TW" b="0" dirty="0" smtClean="0"/>
              <a:t>4</a:t>
            </a:r>
            <a:r>
              <a:rPr lang="zh-TW" altLang="en-US" b="0" dirty="0" smtClean="0"/>
              <a:t>健壯</a:t>
            </a:r>
            <a:r>
              <a:rPr lang="en-US" altLang="zh-TW" b="0" dirty="0" smtClean="0"/>
              <a:t>(</a:t>
            </a:r>
            <a:r>
              <a:rPr lang="zh-TW" altLang="en-US" b="0" dirty="0" smtClean="0"/>
              <a:t>不管網站如何更新都能夠使用</a:t>
            </a:r>
            <a:r>
              <a:rPr lang="en-US" altLang="zh-TW" sz="1200" b="0" i="0" kern="1200" dirty="0" smtClean="0">
                <a:solidFill>
                  <a:schemeClr val="tx1"/>
                </a:solidFill>
                <a:effectLst/>
                <a:latin typeface="+mn-lt"/>
                <a:ea typeface="+mn-ea"/>
                <a:cs typeface="+mn-cs"/>
              </a:rPr>
              <a:t>)</a:t>
            </a:r>
            <a:endParaRPr lang="zh-TW" altLang="en-US" b="0" dirty="0" smtClean="0"/>
          </a:p>
          <a:p>
            <a:r>
              <a:rPr lang="en-US" altLang="zh-TW" b="0" dirty="0" smtClean="0"/>
              <a:t>4.1 </a:t>
            </a:r>
            <a:r>
              <a:rPr lang="zh-TW" altLang="en-US" b="0" dirty="0" smtClean="0"/>
              <a:t>最大限度地提高與當前和未來用戶代理的兼容性，包括輔助技術。</a:t>
            </a:r>
          </a:p>
          <a:p>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如果其中任何一個不成立，殘疾用戶將無法使用網絡。</a:t>
            </a:r>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4</a:t>
            </a:fld>
            <a:endParaRPr lang="zh-TW" altLang="en-US"/>
          </a:p>
        </p:txBody>
      </p:sp>
    </p:spTree>
    <p:extLst>
      <p:ext uri="{BB962C8B-B14F-4D97-AF65-F5344CB8AC3E}">
        <p14:creationId xmlns:p14="http://schemas.microsoft.com/office/powerpoint/2010/main" val="2674473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solidFill>
                  <a:schemeClr val="tx1">
                    <a:lumMod val="75000"/>
                    <a:lumOff val="25000"/>
                  </a:schemeClr>
                </a:solidFill>
                <a:latin typeface="Roboto Medium" charset="0"/>
                <a:ea typeface="Roboto Medium" charset="0"/>
                <a:cs typeface="Roboto Medium" charset="0"/>
              </a:rPr>
              <a:t>ISO 9241-210</a:t>
            </a:r>
            <a:r>
              <a:rPr lang="zh-TW" altLang="en-US" sz="1200" dirty="0" smtClean="0">
                <a:solidFill>
                  <a:schemeClr val="tx1">
                    <a:lumMod val="75000"/>
                    <a:lumOff val="25000"/>
                  </a:schemeClr>
                </a:solidFill>
                <a:latin typeface="Roboto Medium" charset="0"/>
                <a:ea typeface="Roboto Medium" charset="0"/>
                <a:cs typeface="Roboto Medium" charset="0"/>
              </a:rPr>
              <a:t>要看的話要花錢</a:t>
            </a:r>
            <a:r>
              <a:rPr lang="en-US" altLang="zh-TW" sz="1200" dirty="0" smtClean="0">
                <a:solidFill>
                  <a:schemeClr val="tx1">
                    <a:lumMod val="75000"/>
                    <a:lumOff val="25000"/>
                  </a:schemeClr>
                </a:solidFill>
                <a:latin typeface="Roboto Medium" charset="0"/>
                <a:ea typeface="Roboto Medium" charset="0"/>
                <a:cs typeface="Roboto Medium" charset="0"/>
              </a:rPr>
              <a:t>TAT</a:t>
            </a:r>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5</a:t>
            </a:fld>
            <a:endParaRPr lang="zh-TW" altLang="en-US"/>
          </a:p>
        </p:txBody>
      </p:sp>
    </p:spTree>
    <p:extLst>
      <p:ext uri="{BB962C8B-B14F-4D97-AF65-F5344CB8AC3E}">
        <p14:creationId xmlns:p14="http://schemas.microsoft.com/office/powerpoint/2010/main" val="3331734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6</a:t>
            </a:fld>
            <a:endParaRPr lang="zh-TW" altLang="en-US"/>
          </a:p>
        </p:txBody>
      </p:sp>
    </p:spTree>
    <p:extLst>
      <p:ext uri="{BB962C8B-B14F-4D97-AF65-F5344CB8AC3E}">
        <p14:creationId xmlns:p14="http://schemas.microsoft.com/office/powerpoint/2010/main" val="2428801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7</a:t>
            </a:fld>
            <a:endParaRPr lang="zh-TW" altLang="en-US"/>
          </a:p>
        </p:txBody>
      </p:sp>
    </p:spTree>
    <p:extLst>
      <p:ext uri="{BB962C8B-B14F-4D97-AF65-F5344CB8AC3E}">
        <p14:creationId xmlns:p14="http://schemas.microsoft.com/office/powerpoint/2010/main" val="132765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每個符號都可以分為「符徵」</a:t>
            </a:r>
            <a:r>
              <a:rPr lang="en-US" altLang="zh-TW" sz="1200" b="0" i="0" kern="1200" dirty="0" smtClean="0">
                <a:solidFill>
                  <a:schemeClr val="tx1"/>
                </a:solidFill>
                <a:effectLst/>
                <a:latin typeface="+mn-lt"/>
                <a:ea typeface="+mn-ea"/>
                <a:cs typeface="+mn-cs"/>
              </a:rPr>
              <a:t>(signifier)</a:t>
            </a:r>
            <a:r>
              <a:rPr lang="zh-TW" altLang="en-US" sz="1200" b="0" i="0" kern="1200" dirty="0" smtClean="0">
                <a:solidFill>
                  <a:schemeClr val="tx1"/>
                </a:solidFill>
                <a:effectLst/>
                <a:latin typeface="+mn-lt"/>
                <a:ea typeface="+mn-ea"/>
                <a:cs typeface="+mn-cs"/>
              </a:rPr>
              <a:t>與「符旨」</a:t>
            </a:r>
            <a:r>
              <a:rPr lang="en-US" altLang="zh-TW" sz="1200" b="0" i="0" kern="1200" dirty="0" smtClean="0">
                <a:solidFill>
                  <a:schemeClr val="tx1"/>
                </a:solidFill>
                <a:effectLst/>
                <a:latin typeface="+mn-lt"/>
                <a:ea typeface="+mn-ea"/>
                <a:cs typeface="+mn-cs"/>
              </a:rPr>
              <a:t>(signified)</a:t>
            </a:r>
            <a:r>
              <a:rPr lang="zh-TW" altLang="en-US" sz="1200" b="0" i="0" kern="1200" dirty="0" smtClean="0">
                <a:solidFill>
                  <a:schemeClr val="tx1"/>
                </a:solidFill>
                <a:effectLst/>
                <a:latin typeface="+mn-lt"/>
                <a:ea typeface="+mn-ea"/>
                <a:cs typeface="+mn-cs"/>
              </a:rPr>
              <a:t>兩種層面。前者指的是可察覺的、聽得到或看得到的信號；後者則是抽象的心靈意象。</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符徵與符旨之間的關係是武斷的。</a:t>
            </a:r>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8</a:t>
            </a:fld>
            <a:endParaRPr lang="zh-TW" altLang="en-US"/>
          </a:p>
        </p:txBody>
      </p:sp>
    </p:spTree>
    <p:extLst>
      <p:ext uri="{BB962C8B-B14F-4D97-AF65-F5344CB8AC3E}">
        <p14:creationId xmlns:p14="http://schemas.microsoft.com/office/powerpoint/2010/main" val="4092966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solidFill>
                  <a:schemeClr val="tx1">
                    <a:lumMod val="75000"/>
                    <a:lumOff val="25000"/>
                  </a:schemeClr>
                </a:solidFill>
                <a:latin typeface="Roboto Medium" charset="0"/>
                <a:ea typeface="Roboto Medium" charset="0"/>
                <a:cs typeface="Roboto Medium" charset="0"/>
              </a:rPr>
              <a:t>準實驗設計：</a:t>
            </a:r>
            <a:r>
              <a:rPr lang="zh-TW" altLang="en-US" sz="1200" b="0" i="0" kern="1200" dirty="0" smtClean="0">
                <a:solidFill>
                  <a:schemeClr val="tx1"/>
                </a:solidFill>
                <a:effectLst/>
                <a:latin typeface="+mn-lt"/>
                <a:ea typeface="+mn-ea"/>
                <a:cs typeface="+mn-cs"/>
              </a:rPr>
              <a:t>當研究者無法隨心所欲在教育情境中，採用隨機取樣方法，分派研究對象，並控制實驗情境時，較理想的實驗設計是使用準實驗設計</a:t>
            </a:r>
            <a:r>
              <a:rPr lang="en-US" altLang="zh-TW" sz="1200" b="0" i="0" kern="1200" dirty="0" smtClean="0">
                <a:solidFill>
                  <a:schemeClr val="tx1"/>
                </a:solidFill>
                <a:effectLst/>
                <a:latin typeface="+mn-lt"/>
                <a:ea typeface="+mn-ea"/>
                <a:cs typeface="+mn-cs"/>
              </a:rPr>
              <a:t>(quasi-experimental design)</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一個</a:t>
            </a:r>
            <a:r>
              <a:rPr lang="zh-TW" altLang="en-US" sz="1200" b="1" i="0" kern="1200" dirty="0" smtClean="0">
                <a:solidFill>
                  <a:schemeClr val="tx1"/>
                </a:solidFill>
                <a:effectLst/>
                <a:latin typeface="+mn-lt"/>
                <a:ea typeface="+mn-ea"/>
                <a:cs typeface="+mn-cs"/>
              </a:rPr>
              <a:t>準實驗</a:t>
            </a:r>
            <a:r>
              <a:rPr lang="zh-TW" altLang="en-US" sz="1200" b="0" i="0" kern="1200" dirty="0" smtClean="0">
                <a:solidFill>
                  <a:schemeClr val="tx1"/>
                </a:solidFill>
                <a:effectLst/>
                <a:latin typeface="+mn-lt"/>
                <a:ea typeface="+mn-ea"/>
                <a:cs typeface="+mn-cs"/>
              </a:rPr>
              <a:t>是一個</a:t>
            </a:r>
            <a:r>
              <a:rPr lang="zh-TW" altLang="en-US" sz="1200" b="0" i="0" u="none" strike="noStrike" kern="1200" dirty="0" smtClean="0">
                <a:solidFill>
                  <a:schemeClr val="tx1"/>
                </a:solidFill>
                <a:effectLst/>
                <a:latin typeface="+mn-lt"/>
                <a:ea typeface="+mn-ea"/>
                <a:cs typeface="+mn-cs"/>
                <a:hlinkClick r:id="rId3" tooltip="經驗"/>
              </a:rPr>
              <a:t>經驗</a:t>
            </a:r>
            <a:r>
              <a:rPr lang="zh-TW" altLang="en-US" sz="1200" b="0" i="0" kern="1200" dirty="0" smtClean="0">
                <a:solidFill>
                  <a:schemeClr val="tx1"/>
                </a:solidFill>
                <a:effectLst/>
                <a:latin typeface="+mn-lt"/>
                <a:ea typeface="+mn-ea"/>
                <a:cs typeface="+mn-cs"/>
              </a:rPr>
              <a:t>來估計干預研究</a:t>
            </a:r>
            <a:r>
              <a:rPr lang="zh-TW" altLang="en-US" sz="1200" b="0" i="0" u="none" strike="noStrike" kern="1200" dirty="0" smtClean="0">
                <a:solidFill>
                  <a:schemeClr val="tx1"/>
                </a:solidFill>
                <a:effectLst/>
                <a:latin typeface="+mn-lt"/>
                <a:ea typeface="+mn-ea"/>
                <a:cs typeface="+mn-cs"/>
                <a:hlinkClick r:id="rId4" tooltip="因果"/>
              </a:rPr>
              <a:t>因果</a:t>
            </a:r>
            <a:r>
              <a:rPr lang="zh-TW" altLang="en-US" sz="1200" b="0" i="0" kern="1200" dirty="0" smtClean="0">
                <a:solidFill>
                  <a:schemeClr val="tx1"/>
                </a:solidFill>
                <a:effectLst/>
                <a:latin typeface="+mn-lt"/>
                <a:ea typeface="+mn-ea"/>
                <a:cs typeface="+mn-cs"/>
              </a:rPr>
              <a:t>的目標人群的干預，而不影響</a:t>
            </a:r>
            <a:r>
              <a:rPr lang="zh-TW" altLang="en-US" sz="1200" b="0" i="0" u="none" strike="noStrike" kern="1200" dirty="0" smtClean="0">
                <a:solidFill>
                  <a:schemeClr val="tx1"/>
                </a:solidFill>
                <a:effectLst/>
                <a:latin typeface="+mn-lt"/>
                <a:ea typeface="+mn-ea"/>
                <a:cs typeface="+mn-cs"/>
                <a:hlinkClick r:id="rId5" tooltip="隨機分配"/>
              </a:rPr>
              <a:t>隨機分配</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舉例來說，研究者如欲實驗新編的「社會科教材」是否優於傳統的舊教材。他計畫從國民小學中隨機抽取受試者，並隨機分派為實驗組和控制組。但是他向學校接洽時，由於行政上的困難，他無法容許打破班級界限而運用隨機抽取和分派的方式選取等組學生參加實驗，只得利用原來班級做為實驗的對象，並對實驗的內外在效度上做較佳的控制。</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solidFill>
                  <a:schemeClr val="tx1">
                    <a:lumMod val="75000"/>
                    <a:lumOff val="25000"/>
                  </a:schemeClr>
                </a:solidFill>
                <a:latin typeface="Roboto Medium" charset="0"/>
                <a:ea typeface="Roboto Medium" charset="0"/>
                <a:cs typeface="Roboto Medium" charset="0"/>
              </a:rPr>
              <a:t>病例對照研究</a:t>
            </a:r>
            <a:r>
              <a:rPr lang="zh-TW" altLang="en-US" sz="1200" b="1" i="0" kern="1200" dirty="0" smtClean="0">
                <a:solidFill>
                  <a:schemeClr val="tx1"/>
                </a:solidFill>
                <a:effectLst/>
                <a:latin typeface="+mn-lt"/>
                <a:ea typeface="+mn-ea"/>
                <a:cs typeface="+mn-cs"/>
              </a:rPr>
              <a:t>是一種探索病因的流行病學研究方法。它是將研究對象依是否罹患某病來區分為「病例組」及「對照組」，再來比較這二組過去的暴露經驗是否不同。例如：病例組過去暴露在致病因子的頻率較高，而對照組較低的話，即可判定此一致病因子和疾病之間有相關存在。此研究方法的優點是：</a:t>
            </a:r>
            <a:r>
              <a:rPr lang="en-US" altLang="zh-TW" sz="1200" b="1" i="0" kern="1200" dirty="0" smtClean="0">
                <a:solidFill>
                  <a:schemeClr val="tx1"/>
                </a:solidFill>
                <a:effectLst/>
                <a:latin typeface="+mn-lt"/>
                <a:ea typeface="+mn-ea"/>
                <a:cs typeface="+mn-cs"/>
              </a:rPr>
              <a:t>(1)</a:t>
            </a:r>
            <a:r>
              <a:rPr lang="zh-TW" altLang="en-US" sz="1200" b="1" i="0" kern="1200" dirty="0" smtClean="0">
                <a:solidFill>
                  <a:schemeClr val="tx1"/>
                </a:solidFill>
                <a:effectLst/>
                <a:latin typeface="+mn-lt"/>
                <a:ea typeface="+mn-ea"/>
                <a:cs typeface="+mn-cs"/>
              </a:rPr>
              <a:t>可以獲得暴露率，</a:t>
            </a:r>
            <a:r>
              <a:rPr lang="en-US" altLang="zh-TW" sz="1200" b="1" i="0" kern="1200" dirty="0" smtClean="0">
                <a:solidFill>
                  <a:schemeClr val="tx1"/>
                </a:solidFill>
                <a:effectLst/>
                <a:latin typeface="+mn-lt"/>
                <a:ea typeface="+mn-ea"/>
                <a:cs typeface="+mn-cs"/>
              </a:rPr>
              <a:t>(2)</a:t>
            </a:r>
            <a:r>
              <a:rPr lang="zh-TW" altLang="en-US" sz="1200" b="1" i="0" kern="1200" dirty="0" smtClean="0">
                <a:solidFill>
                  <a:schemeClr val="tx1"/>
                </a:solidFill>
                <a:effectLst/>
                <a:latin typeface="+mn-lt"/>
                <a:ea typeface="+mn-ea"/>
                <a:cs typeface="+mn-cs"/>
              </a:rPr>
              <a:t>可做多重病因的探討，</a:t>
            </a:r>
            <a:r>
              <a:rPr lang="en-US" altLang="zh-TW" sz="1200" b="1" i="0" kern="1200" dirty="0" smtClean="0">
                <a:solidFill>
                  <a:schemeClr val="tx1"/>
                </a:solidFill>
                <a:effectLst/>
                <a:latin typeface="+mn-lt"/>
                <a:ea typeface="+mn-ea"/>
                <a:cs typeface="+mn-cs"/>
              </a:rPr>
              <a:t>(3)</a:t>
            </a:r>
            <a:r>
              <a:rPr lang="zh-TW" altLang="en-US" sz="1200" b="1" i="0" kern="1200" dirty="0" smtClean="0">
                <a:solidFill>
                  <a:schemeClr val="tx1"/>
                </a:solidFill>
                <a:effectLst/>
                <a:latin typeface="+mn-lt"/>
                <a:ea typeface="+mn-ea"/>
                <a:cs typeface="+mn-cs"/>
              </a:rPr>
              <a:t>所需樣本數少，</a:t>
            </a:r>
            <a:r>
              <a:rPr lang="en-US" altLang="zh-TW" sz="1200" b="1" i="0" kern="1200" dirty="0" smtClean="0">
                <a:solidFill>
                  <a:schemeClr val="tx1"/>
                </a:solidFill>
                <a:effectLst/>
                <a:latin typeface="+mn-lt"/>
                <a:ea typeface="+mn-ea"/>
                <a:cs typeface="+mn-cs"/>
              </a:rPr>
              <a:t>(4)</a:t>
            </a:r>
            <a:r>
              <a:rPr lang="zh-TW" altLang="en-US" sz="1200" b="1" i="0" kern="1200" dirty="0" smtClean="0">
                <a:solidFill>
                  <a:schemeClr val="tx1"/>
                </a:solidFill>
                <a:effectLst/>
                <a:latin typeface="+mn-lt"/>
                <a:ea typeface="+mn-ea"/>
                <a:cs typeface="+mn-cs"/>
              </a:rPr>
              <a:t>研究經費低；其缺點是</a:t>
            </a:r>
            <a:r>
              <a:rPr lang="en-US" altLang="zh-TW" sz="1200" b="1" i="0" kern="1200" dirty="0" smtClean="0">
                <a:solidFill>
                  <a:schemeClr val="tx1"/>
                </a:solidFill>
                <a:effectLst/>
                <a:latin typeface="+mn-lt"/>
                <a:ea typeface="+mn-ea"/>
                <a:cs typeface="+mn-cs"/>
              </a:rPr>
              <a:t>(1)</a:t>
            </a:r>
            <a:r>
              <a:rPr lang="zh-TW" altLang="en-US" sz="1200" b="1" i="0" kern="1200" dirty="0" smtClean="0">
                <a:solidFill>
                  <a:schemeClr val="tx1"/>
                </a:solidFill>
                <a:effectLst/>
                <a:latin typeface="+mn-lt"/>
                <a:ea typeface="+mn-ea"/>
                <a:cs typeface="+mn-cs"/>
              </a:rPr>
              <a:t>時序性不清楚，</a:t>
            </a:r>
            <a:r>
              <a:rPr lang="en-US" altLang="zh-TW" sz="1200" b="1" i="0" kern="1200" dirty="0" smtClean="0">
                <a:solidFill>
                  <a:schemeClr val="tx1"/>
                </a:solidFill>
                <a:effectLst/>
                <a:latin typeface="+mn-lt"/>
                <a:ea typeface="+mn-ea"/>
                <a:cs typeface="+mn-cs"/>
              </a:rPr>
              <a:t>(2)</a:t>
            </a:r>
            <a:r>
              <a:rPr lang="zh-TW" altLang="en-US" sz="1200" b="1" i="0" kern="1200" dirty="0" smtClean="0">
                <a:solidFill>
                  <a:schemeClr val="tx1"/>
                </a:solidFill>
                <a:effectLst/>
                <a:latin typeface="+mn-lt"/>
                <a:ea typeface="+mn-ea"/>
                <a:cs typeface="+mn-cs"/>
              </a:rPr>
              <a:t>無法獲得發生率，</a:t>
            </a:r>
            <a:r>
              <a:rPr lang="en-US" altLang="zh-TW" sz="1200" b="1" i="0" kern="1200" dirty="0" smtClean="0">
                <a:solidFill>
                  <a:schemeClr val="tx1"/>
                </a:solidFill>
                <a:effectLst/>
                <a:latin typeface="+mn-lt"/>
                <a:ea typeface="+mn-ea"/>
                <a:cs typeface="+mn-cs"/>
              </a:rPr>
              <a:t>(3)</a:t>
            </a:r>
            <a:r>
              <a:rPr lang="zh-TW" altLang="en-US" sz="1200" b="1" i="0" kern="1200" dirty="0" smtClean="0">
                <a:solidFill>
                  <a:schemeClr val="tx1"/>
                </a:solidFill>
                <a:effectLst/>
                <a:latin typeface="+mn-lt"/>
                <a:ea typeface="+mn-ea"/>
                <a:cs typeface="+mn-cs"/>
              </a:rPr>
              <a:t>對照組不易選取，</a:t>
            </a:r>
            <a:r>
              <a:rPr lang="en-US" altLang="zh-TW" sz="1200" b="1" i="0" kern="1200" dirty="0" smtClean="0">
                <a:solidFill>
                  <a:schemeClr val="tx1"/>
                </a:solidFill>
                <a:effectLst/>
                <a:latin typeface="+mn-lt"/>
                <a:ea typeface="+mn-ea"/>
                <a:cs typeface="+mn-cs"/>
              </a:rPr>
              <a:t>(4)</a:t>
            </a:r>
            <a:r>
              <a:rPr lang="zh-TW" altLang="en-US" sz="1200" b="1" i="0" kern="1200" dirty="0" smtClean="0">
                <a:solidFill>
                  <a:schemeClr val="tx1"/>
                </a:solidFill>
                <a:effectLst/>
                <a:latin typeface="+mn-lt"/>
                <a:ea typeface="+mn-ea"/>
                <a:cs typeface="+mn-cs"/>
              </a:rPr>
              <a:t>暴露資料取得不易，</a:t>
            </a:r>
            <a:r>
              <a:rPr lang="en-US" altLang="zh-TW" sz="1200" b="1" i="0" kern="1200" dirty="0" smtClean="0">
                <a:solidFill>
                  <a:schemeClr val="tx1"/>
                </a:solidFill>
                <a:effectLst/>
                <a:latin typeface="+mn-lt"/>
                <a:ea typeface="+mn-ea"/>
                <a:cs typeface="+mn-cs"/>
              </a:rPr>
              <a:t>(5)</a:t>
            </a:r>
            <a:r>
              <a:rPr lang="zh-TW" altLang="en-US" sz="1200" b="1" i="0" kern="1200" dirty="0" smtClean="0">
                <a:solidFill>
                  <a:schemeClr val="tx1"/>
                </a:solidFill>
                <a:effectLst/>
                <a:latin typeface="+mn-lt"/>
                <a:ea typeface="+mn-ea"/>
                <a:cs typeface="+mn-cs"/>
              </a:rPr>
              <a:t>有回憶偏差</a:t>
            </a:r>
            <a:r>
              <a:rPr lang="en-US" altLang="zh-TW" sz="1200" b="1" i="0" kern="1200" dirty="0" smtClean="0">
                <a:solidFill>
                  <a:schemeClr val="tx1"/>
                </a:solidFill>
                <a:effectLst/>
                <a:latin typeface="+mn-lt"/>
                <a:ea typeface="+mn-ea"/>
                <a:cs typeface="+mn-cs"/>
              </a:rPr>
              <a:t>(recall bias)</a:t>
            </a:r>
            <a:r>
              <a:rPr lang="zh-TW" altLang="en-US" sz="1200" b="1" i="0" kern="1200" dirty="0" smtClean="0">
                <a:solidFill>
                  <a:schemeClr val="tx1"/>
                </a:solidFill>
                <a:effectLst/>
                <a:latin typeface="+mn-lt"/>
                <a:ea typeface="+mn-ea"/>
                <a:cs typeface="+mn-cs"/>
              </a:rPr>
              <a:t>。因此，此方法適用於病因不明且是常見暴露情形下的稀有疾病。</a:t>
            </a:r>
          </a:p>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9</a:t>
            </a:fld>
            <a:endParaRPr lang="zh-TW" altLang="en-US"/>
          </a:p>
        </p:txBody>
      </p:sp>
    </p:spTree>
    <p:extLst>
      <p:ext uri="{BB962C8B-B14F-4D97-AF65-F5344CB8AC3E}">
        <p14:creationId xmlns:p14="http://schemas.microsoft.com/office/powerpoint/2010/main" val="58937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b="0" dirty="0"/>
          </a:p>
        </p:txBody>
      </p:sp>
      <p:sp>
        <p:nvSpPr>
          <p:cNvPr id="4" name="投影片編號版面配置區 3"/>
          <p:cNvSpPr>
            <a:spLocks noGrp="1"/>
          </p:cNvSpPr>
          <p:nvPr>
            <p:ph type="sldNum" sz="quarter" idx="10"/>
          </p:nvPr>
        </p:nvSpPr>
        <p:spPr/>
        <p:txBody>
          <a:bodyPr/>
          <a:lstStyle/>
          <a:p>
            <a:fld id="{E1DF0B95-068B-448C-B820-D3DD1903D004}" type="slidenum">
              <a:rPr lang="zh-TW" altLang="en-US" smtClean="0"/>
              <a:t>10</a:t>
            </a:fld>
            <a:endParaRPr lang="zh-TW" altLang="en-US"/>
          </a:p>
        </p:txBody>
      </p:sp>
    </p:spTree>
    <p:extLst>
      <p:ext uri="{BB962C8B-B14F-4D97-AF65-F5344CB8AC3E}">
        <p14:creationId xmlns:p14="http://schemas.microsoft.com/office/powerpoint/2010/main" val="569241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469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
        <p:nvSpPr>
          <p:cNvPr id="7" name="Picture Placeholder 6"/>
          <p:cNvSpPr>
            <a:spLocks noGrp="1"/>
          </p:cNvSpPr>
          <p:nvPr>
            <p:ph type="pic" sz="quarter" idx="12"/>
          </p:nvPr>
        </p:nvSpPr>
        <p:spPr>
          <a:xfrm>
            <a:off x="0" y="342900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984982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439798" y="-1"/>
            <a:ext cx="7752202" cy="6858000"/>
          </a:xfrm>
          <a:custGeom>
            <a:avLst/>
            <a:gdLst>
              <a:gd name="connsiteX0" fmla="*/ 0 w 7752202"/>
              <a:gd name="connsiteY0" fmla="*/ 0 h 6858000"/>
              <a:gd name="connsiteX1" fmla="*/ 7752202 w 7752202"/>
              <a:gd name="connsiteY1" fmla="*/ 0 h 6858000"/>
              <a:gd name="connsiteX2" fmla="*/ 7752202 w 7752202"/>
              <a:gd name="connsiteY2" fmla="*/ 6858000 h 6858000"/>
              <a:gd name="connsiteX3" fmla="*/ 0 w 775220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752202" h="6858000">
                <a:moveTo>
                  <a:pt x="0" y="0"/>
                </a:moveTo>
                <a:lnTo>
                  <a:pt x="7752202" y="0"/>
                </a:lnTo>
                <a:lnTo>
                  <a:pt x="7752202"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477779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710616" y="0"/>
            <a:ext cx="4481383" cy="6858000"/>
          </a:xfrm>
          <a:custGeom>
            <a:avLst/>
            <a:gdLst>
              <a:gd name="connsiteX0" fmla="*/ 0 w 4481383"/>
              <a:gd name="connsiteY0" fmla="*/ 0 h 6858000"/>
              <a:gd name="connsiteX1" fmla="*/ 4481383 w 4481383"/>
              <a:gd name="connsiteY1" fmla="*/ 0 h 6858000"/>
              <a:gd name="connsiteX2" fmla="*/ 4481383 w 4481383"/>
              <a:gd name="connsiteY2" fmla="*/ 6858000 h 6858000"/>
              <a:gd name="connsiteX3" fmla="*/ 0 w 448138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1383" h="6858000">
                <a:moveTo>
                  <a:pt x="0" y="0"/>
                </a:moveTo>
                <a:lnTo>
                  <a:pt x="4481383" y="0"/>
                </a:lnTo>
                <a:lnTo>
                  <a:pt x="4481383"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970426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4481383" cy="6858000"/>
          </a:xfrm>
          <a:custGeom>
            <a:avLst/>
            <a:gdLst>
              <a:gd name="connsiteX0" fmla="*/ 0 w 4481383"/>
              <a:gd name="connsiteY0" fmla="*/ 0 h 6858000"/>
              <a:gd name="connsiteX1" fmla="*/ 4481383 w 4481383"/>
              <a:gd name="connsiteY1" fmla="*/ 0 h 6858000"/>
              <a:gd name="connsiteX2" fmla="*/ 4481383 w 4481383"/>
              <a:gd name="connsiteY2" fmla="*/ 6858000 h 6858000"/>
              <a:gd name="connsiteX3" fmla="*/ 0 w 448138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1383" h="6858000">
                <a:moveTo>
                  <a:pt x="0" y="0"/>
                </a:moveTo>
                <a:lnTo>
                  <a:pt x="4481383" y="0"/>
                </a:lnTo>
                <a:lnTo>
                  <a:pt x="4481383"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391909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6" name="Picture Placeholder 8"/>
          <p:cNvSpPr>
            <a:spLocks noGrp="1"/>
          </p:cNvSpPr>
          <p:nvPr>
            <p:ph type="pic" sz="quarter" idx="10"/>
          </p:nvPr>
        </p:nvSpPr>
        <p:spPr>
          <a:xfrm>
            <a:off x="0" y="0"/>
            <a:ext cx="5206738" cy="6858000"/>
          </a:xfrm>
          <a:custGeom>
            <a:avLst/>
            <a:gdLst>
              <a:gd name="connsiteX0" fmla="*/ 0 w 5206738"/>
              <a:gd name="connsiteY0" fmla="*/ 0 h 6858000"/>
              <a:gd name="connsiteX1" fmla="*/ 5206738 w 5206738"/>
              <a:gd name="connsiteY1" fmla="*/ 0 h 6858000"/>
              <a:gd name="connsiteX2" fmla="*/ 5206738 w 5206738"/>
              <a:gd name="connsiteY2" fmla="*/ 6858000 h 6858000"/>
              <a:gd name="connsiteX3" fmla="*/ 0 w 52067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06738" h="6858000">
                <a:moveTo>
                  <a:pt x="0" y="0"/>
                </a:moveTo>
                <a:lnTo>
                  <a:pt x="5206738" y="0"/>
                </a:lnTo>
                <a:lnTo>
                  <a:pt x="5206738"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709692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3855309" y="0"/>
            <a:ext cx="4481383" cy="6858000"/>
          </a:xfrm>
          <a:custGeom>
            <a:avLst/>
            <a:gdLst>
              <a:gd name="connsiteX0" fmla="*/ 0 w 4481383"/>
              <a:gd name="connsiteY0" fmla="*/ 0 h 6858000"/>
              <a:gd name="connsiteX1" fmla="*/ 4481383 w 4481383"/>
              <a:gd name="connsiteY1" fmla="*/ 0 h 6858000"/>
              <a:gd name="connsiteX2" fmla="*/ 4481383 w 4481383"/>
              <a:gd name="connsiteY2" fmla="*/ 6858000 h 6858000"/>
              <a:gd name="connsiteX3" fmla="*/ 0 w 448138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1383" h="6858000">
                <a:moveTo>
                  <a:pt x="0" y="0"/>
                </a:moveTo>
                <a:lnTo>
                  <a:pt x="4481383" y="0"/>
                </a:lnTo>
                <a:lnTo>
                  <a:pt x="4481383"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784470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1" name="Picture Placeholder 20"/>
          <p:cNvSpPr>
            <a:spLocks noGrp="1"/>
          </p:cNvSpPr>
          <p:nvPr>
            <p:ph type="pic" sz="quarter" idx="10"/>
          </p:nvPr>
        </p:nvSpPr>
        <p:spPr>
          <a:xfrm>
            <a:off x="5334000" y="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a:noAutofit/>
          </a:bodyPr>
          <a:lstStyle/>
          <a:p>
            <a:endParaRPr lang="en-US"/>
          </a:p>
        </p:txBody>
      </p:sp>
      <p:sp>
        <p:nvSpPr>
          <p:cNvPr id="22" name="Picture Placeholder 21"/>
          <p:cNvSpPr>
            <a:spLocks noGrp="1"/>
          </p:cNvSpPr>
          <p:nvPr>
            <p:ph type="pic" sz="quarter" idx="11"/>
          </p:nvPr>
        </p:nvSpPr>
        <p:spPr>
          <a:xfrm>
            <a:off x="8763000" y="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a:noAutofit/>
          </a:bodyPr>
          <a:lstStyle/>
          <a:p>
            <a:endParaRPr lang="en-US"/>
          </a:p>
        </p:txBody>
      </p:sp>
      <p:sp>
        <p:nvSpPr>
          <p:cNvPr id="23" name="Picture Placeholder 22"/>
          <p:cNvSpPr>
            <a:spLocks noGrp="1"/>
          </p:cNvSpPr>
          <p:nvPr>
            <p:ph type="pic" sz="quarter" idx="12"/>
          </p:nvPr>
        </p:nvSpPr>
        <p:spPr>
          <a:xfrm>
            <a:off x="5334000" y="342900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a:noAutofit/>
          </a:bodyPr>
          <a:lstStyle/>
          <a:p>
            <a:endParaRPr lang="en-US"/>
          </a:p>
        </p:txBody>
      </p:sp>
      <p:sp>
        <p:nvSpPr>
          <p:cNvPr id="24" name="Picture Placeholder 23"/>
          <p:cNvSpPr>
            <a:spLocks noGrp="1"/>
          </p:cNvSpPr>
          <p:nvPr>
            <p:ph type="pic" sz="quarter" idx="13"/>
          </p:nvPr>
        </p:nvSpPr>
        <p:spPr>
          <a:xfrm>
            <a:off x="8763000" y="3429000"/>
            <a:ext cx="3429000" cy="3429000"/>
          </a:xfrm>
          <a:custGeom>
            <a:avLst/>
            <a:gdLst>
              <a:gd name="connsiteX0" fmla="*/ 0 w 3429000"/>
              <a:gd name="connsiteY0" fmla="*/ 0 h 3429000"/>
              <a:gd name="connsiteX1" fmla="*/ 3429000 w 3429000"/>
              <a:gd name="connsiteY1" fmla="*/ 0 h 3429000"/>
              <a:gd name="connsiteX2" fmla="*/ 3429000 w 3429000"/>
              <a:gd name="connsiteY2" fmla="*/ 3429000 h 3429000"/>
              <a:gd name="connsiteX3" fmla="*/ 0 w 3429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429000" h="3429000">
                <a:moveTo>
                  <a:pt x="0" y="0"/>
                </a:moveTo>
                <a:lnTo>
                  <a:pt x="3429000" y="0"/>
                </a:lnTo>
                <a:lnTo>
                  <a:pt x="3429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177019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9" name="Picture Placeholder 18"/>
          <p:cNvSpPr>
            <a:spLocks noGrp="1"/>
          </p:cNvSpPr>
          <p:nvPr>
            <p:ph type="pic" sz="quarter" idx="10"/>
          </p:nvPr>
        </p:nvSpPr>
        <p:spPr>
          <a:xfrm>
            <a:off x="4009198" y="1076335"/>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
        <p:nvSpPr>
          <p:cNvPr id="20" name="Picture Placeholder 19"/>
          <p:cNvSpPr>
            <a:spLocks noGrp="1"/>
          </p:cNvSpPr>
          <p:nvPr>
            <p:ph type="pic" sz="quarter" idx="11"/>
          </p:nvPr>
        </p:nvSpPr>
        <p:spPr>
          <a:xfrm>
            <a:off x="6427439" y="1076335"/>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
        <p:nvSpPr>
          <p:cNvPr id="21" name="Picture Placeholder 20"/>
          <p:cNvSpPr>
            <a:spLocks noGrp="1"/>
          </p:cNvSpPr>
          <p:nvPr>
            <p:ph type="pic" sz="quarter" idx="12"/>
          </p:nvPr>
        </p:nvSpPr>
        <p:spPr>
          <a:xfrm>
            <a:off x="8845680" y="1076335"/>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
        <p:nvSpPr>
          <p:cNvPr id="22" name="Picture Placeholder 21"/>
          <p:cNvSpPr>
            <a:spLocks noGrp="1"/>
          </p:cNvSpPr>
          <p:nvPr>
            <p:ph type="pic" sz="quarter" idx="13"/>
          </p:nvPr>
        </p:nvSpPr>
        <p:spPr>
          <a:xfrm>
            <a:off x="4009198" y="3488917"/>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
        <p:nvSpPr>
          <p:cNvPr id="23" name="Picture Placeholder 22"/>
          <p:cNvSpPr>
            <a:spLocks noGrp="1"/>
          </p:cNvSpPr>
          <p:nvPr>
            <p:ph type="pic" sz="quarter" idx="14"/>
          </p:nvPr>
        </p:nvSpPr>
        <p:spPr>
          <a:xfrm>
            <a:off x="6427439" y="3488917"/>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
        <p:nvSpPr>
          <p:cNvPr id="24" name="Picture Placeholder 23"/>
          <p:cNvSpPr>
            <a:spLocks noGrp="1"/>
          </p:cNvSpPr>
          <p:nvPr>
            <p:ph type="pic" sz="quarter" idx="15"/>
          </p:nvPr>
        </p:nvSpPr>
        <p:spPr>
          <a:xfrm>
            <a:off x="8845680" y="3488917"/>
            <a:ext cx="2292750" cy="2292750"/>
          </a:xfrm>
          <a:custGeom>
            <a:avLst/>
            <a:gdLst>
              <a:gd name="connsiteX0" fmla="*/ 0 w 2292750"/>
              <a:gd name="connsiteY0" fmla="*/ 0 h 2292750"/>
              <a:gd name="connsiteX1" fmla="*/ 2292750 w 2292750"/>
              <a:gd name="connsiteY1" fmla="*/ 0 h 2292750"/>
              <a:gd name="connsiteX2" fmla="*/ 2292750 w 2292750"/>
              <a:gd name="connsiteY2" fmla="*/ 2292750 h 2292750"/>
              <a:gd name="connsiteX3" fmla="*/ 0 w 2292750"/>
              <a:gd name="connsiteY3" fmla="*/ 2292750 h 2292750"/>
            </a:gdLst>
            <a:ahLst/>
            <a:cxnLst>
              <a:cxn ang="0">
                <a:pos x="connsiteX0" y="connsiteY0"/>
              </a:cxn>
              <a:cxn ang="0">
                <a:pos x="connsiteX1" y="connsiteY1"/>
              </a:cxn>
              <a:cxn ang="0">
                <a:pos x="connsiteX2" y="connsiteY2"/>
              </a:cxn>
              <a:cxn ang="0">
                <a:pos x="connsiteX3" y="connsiteY3"/>
              </a:cxn>
            </a:cxnLst>
            <a:rect l="l" t="t" r="r" b="b"/>
            <a:pathLst>
              <a:path w="2292750" h="2292750">
                <a:moveTo>
                  <a:pt x="0" y="0"/>
                </a:moveTo>
                <a:lnTo>
                  <a:pt x="2292750" y="0"/>
                </a:lnTo>
                <a:lnTo>
                  <a:pt x="2292750" y="2292750"/>
                </a:lnTo>
                <a:lnTo>
                  <a:pt x="0" y="2292750"/>
                </a:lnTo>
                <a:close/>
              </a:path>
            </a:pathLst>
          </a:custGeom>
        </p:spPr>
        <p:txBody>
          <a:bodyPr wrap="square">
            <a:noAutofit/>
          </a:bodyPr>
          <a:lstStyle/>
          <a:p>
            <a:endParaRPr lang="en-US"/>
          </a:p>
        </p:txBody>
      </p:sp>
    </p:spTree>
    <p:extLst>
      <p:ext uri="{BB962C8B-B14F-4D97-AF65-F5344CB8AC3E}">
        <p14:creationId xmlns:p14="http://schemas.microsoft.com/office/powerpoint/2010/main" val="1768449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a:xfrm>
            <a:off x="3363686" y="358346"/>
            <a:ext cx="6226629" cy="3527854"/>
          </a:xfrm>
          <a:custGeom>
            <a:avLst/>
            <a:gdLst>
              <a:gd name="connsiteX0" fmla="*/ 0 w 6226629"/>
              <a:gd name="connsiteY0" fmla="*/ 0 h 3527854"/>
              <a:gd name="connsiteX1" fmla="*/ 6226629 w 6226629"/>
              <a:gd name="connsiteY1" fmla="*/ 0 h 3527854"/>
              <a:gd name="connsiteX2" fmla="*/ 6226629 w 6226629"/>
              <a:gd name="connsiteY2" fmla="*/ 3527854 h 3527854"/>
              <a:gd name="connsiteX3" fmla="*/ 0 w 6226629"/>
              <a:gd name="connsiteY3" fmla="*/ 3527854 h 3527854"/>
            </a:gdLst>
            <a:ahLst/>
            <a:cxnLst>
              <a:cxn ang="0">
                <a:pos x="connsiteX0" y="connsiteY0"/>
              </a:cxn>
              <a:cxn ang="0">
                <a:pos x="connsiteX1" y="connsiteY1"/>
              </a:cxn>
              <a:cxn ang="0">
                <a:pos x="connsiteX2" y="connsiteY2"/>
              </a:cxn>
              <a:cxn ang="0">
                <a:pos x="connsiteX3" y="connsiteY3"/>
              </a:cxn>
            </a:cxnLst>
            <a:rect l="l" t="t" r="r" b="b"/>
            <a:pathLst>
              <a:path w="6226629" h="3527854">
                <a:moveTo>
                  <a:pt x="0" y="0"/>
                </a:moveTo>
                <a:lnTo>
                  <a:pt x="6226629" y="0"/>
                </a:lnTo>
                <a:lnTo>
                  <a:pt x="6226629" y="3527854"/>
                </a:lnTo>
                <a:lnTo>
                  <a:pt x="0" y="3527854"/>
                </a:lnTo>
                <a:close/>
              </a:path>
            </a:pathLst>
          </a:custGeom>
        </p:spPr>
        <p:txBody>
          <a:bodyPr wrap="square">
            <a:noAutofit/>
          </a:bodyPr>
          <a:lstStyle/>
          <a:p>
            <a:endParaRPr lang="en-US"/>
          </a:p>
        </p:txBody>
      </p:sp>
      <p:sp>
        <p:nvSpPr>
          <p:cNvPr id="17" name="Picture Placeholder 16"/>
          <p:cNvSpPr>
            <a:spLocks noGrp="1"/>
          </p:cNvSpPr>
          <p:nvPr>
            <p:ph type="pic" sz="quarter" idx="11"/>
          </p:nvPr>
        </p:nvSpPr>
        <p:spPr>
          <a:xfrm>
            <a:off x="5312230" y="4037717"/>
            <a:ext cx="4278084" cy="3429883"/>
          </a:xfrm>
          <a:custGeom>
            <a:avLst/>
            <a:gdLst>
              <a:gd name="connsiteX0" fmla="*/ 0 w 4278084"/>
              <a:gd name="connsiteY0" fmla="*/ 0 h 3429883"/>
              <a:gd name="connsiteX1" fmla="*/ 4278084 w 4278084"/>
              <a:gd name="connsiteY1" fmla="*/ 0 h 3429883"/>
              <a:gd name="connsiteX2" fmla="*/ 4278084 w 4278084"/>
              <a:gd name="connsiteY2" fmla="*/ 3429883 h 3429883"/>
              <a:gd name="connsiteX3" fmla="*/ 0 w 4278084"/>
              <a:gd name="connsiteY3" fmla="*/ 3429883 h 3429883"/>
            </a:gdLst>
            <a:ahLst/>
            <a:cxnLst>
              <a:cxn ang="0">
                <a:pos x="connsiteX0" y="connsiteY0"/>
              </a:cxn>
              <a:cxn ang="0">
                <a:pos x="connsiteX1" y="connsiteY1"/>
              </a:cxn>
              <a:cxn ang="0">
                <a:pos x="connsiteX2" y="connsiteY2"/>
              </a:cxn>
              <a:cxn ang="0">
                <a:pos x="connsiteX3" y="connsiteY3"/>
              </a:cxn>
            </a:cxnLst>
            <a:rect l="l" t="t" r="r" b="b"/>
            <a:pathLst>
              <a:path w="4278084" h="3429883">
                <a:moveTo>
                  <a:pt x="0" y="0"/>
                </a:moveTo>
                <a:lnTo>
                  <a:pt x="4278084" y="0"/>
                </a:lnTo>
                <a:lnTo>
                  <a:pt x="4278084" y="3429883"/>
                </a:lnTo>
                <a:lnTo>
                  <a:pt x="0" y="3429883"/>
                </a:lnTo>
                <a:close/>
              </a:path>
            </a:pathLst>
          </a:custGeom>
        </p:spPr>
        <p:txBody>
          <a:bodyPr wrap="square">
            <a:noAutofit/>
          </a:bodyPr>
          <a:lstStyle/>
          <a:p>
            <a:endParaRPr lang="en-US"/>
          </a:p>
        </p:txBody>
      </p:sp>
      <p:sp>
        <p:nvSpPr>
          <p:cNvPr id="19" name="Picture Placeholder 18"/>
          <p:cNvSpPr>
            <a:spLocks noGrp="1"/>
          </p:cNvSpPr>
          <p:nvPr>
            <p:ph type="pic" sz="quarter" idx="12"/>
          </p:nvPr>
        </p:nvSpPr>
        <p:spPr>
          <a:xfrm>
            <a:off x="9744143" y="2219803"/>
            <a:ext cx="2447857" cy="3429883"/>
          </a:xfrm>
          <a:custGeom>
            <a:avLst/>
            <a:gdLst>
              <a:gd name="connsiteX0" fmla="*/ 0 w 2447857"/>
              <a:gd name="connsiteY0" fmla="*/ 0 h 3429883"/>
              <a:gd name="connsiteX1" fmla="*/ 2447857 w 2447857"/>
              <a:gd name="connsiteY1" fmla="*/ 0 h 3429883"/>
              <a:gd name="connsiteX2" fmla="*/ 2447857 w 2447857"/>
              <a:gd name="connsiteY2" fmla="*/ 3429883 h 3429883"/>
              <a:gd name="connsiteX3" fmla="*/ 0 w 2447857"/>
              <a:gd name="connsiteY3" fmla="*/ 3429883 h 3429883"/>
            </a:gdLst>
            <a:ahLst/>
            <a:cxnLst>
              <a:cxn ang="0">
                <a:pos x="connsiteX0" y="connsiteY0"/>
              </a:cxn>
              <a:cxn ang="0">
                <a:pos x="connsiteX1" y="connsiteY1"/>
              </a:cxn>
              <a:cxn ang="0">
                <a:pos x="connsiteX2" y="connsiteY2"/>
              </a:cxn>
              <a:cxn ang="0">
                <a:pos x="connsiteX3" y="connsiteY3"/>
              </a:cxn>
            </a:cxnLst>
            <a:rect l="l" t="t" r="r" b="b"/>
            <a:pathLst>
              <a:path w="2447857" h="3429883">
                <a:moveTo>
                  <a:pt x="0" y="0"/>
                </a:moveTo>
                <a:lnTo>
                  <a:pt x="2447857" y="0"/>
                </a:lnTo>
                <a:lnTo>
                  <a:pt x="2447857" y="3429883"/>
                </a:lnTo>
                <a:lnTo>
                  <a:pt x="0" y="3429883"/>
                </a:lnTo>
                <a:close/>
              </a:path>
            </a:pathLst>
          </a:custGeom>
        </p:spPr>
        <p:txBody>
          <a:bodyPr wrap="square">
            <a:noAutofit/>
          </a:bodyPr>
          <a:lstStyle/>
          <a:p>
            <a:endParaRPr lang="en-US"/>
          </a:p>
        </p:txBody>
      </p:sp>
      <p:sp>
        <p:nvSpPr>
          <p:cNvPr id="18" name="Picture Placeholder 17"/>
          <p:cNvSpPr>
            <a:spLocks noGrp="1"/>
          </p:cNvSpPr>
          <p:nvPr>
            <p:ph type="pic" sz="quarter" idx="13"/>
          </p:nvPr>
        </p:nvSpPr>
        <p:spPr>
          <a:xfrm>
            <a:off x="9744143" y="358346"/>
            <a:ext cx="2447857" cy="1709940"/>
          </a:xfrm>
          <a:custGeom>
            <a:avLst/>
            <a:gdLst>
              <a:gd name="connsiteX0" fmla="*/ 0 w 2447857"/>
              <a:gd name="connsiteY0" fmla="*/ 0 h 1709940"/>
              <a:gd name="connsiteX1" fmla="*/ 2447857 w 2447857"/>
              <a:gd name="connsiteY1" fmla="*/ 0 h 1709940"/>
              <a:gd name="connsiteX2" fmla="*/ 2447857 w 2447857"/>
              <a:gd name="connsiteY2" fmla="*/ 1709940 h 1709940"/>
              <a:gd name="connsiteX3" fmla="*/ 0 w 2447857"/>
              <a:gd name="connsiteY3" fmla="*/ 1709940 h 1709940"/>
            </a:gdLst>
            <a:ahLst/>
            <a:cxnLst>
              <a:cxn ang="0">
                <a:pos x="connsiteX0" y="connsiteY0"/>
              </a:cxn>
              <a:cxn ang="0">
                <a:pos x="connsiteX1" y="connsiteY1"/>
              </a:cxn>
              <a:cxn ang="0">
                <a:pos x="connsiteX2" y="connsiteY2"/>
              </a:cxn>
              <a:cxn ang="0">
                <a:pos x="connsiteX3" y="connsiteY3"/>
              </a:cxn>
            </a:cxnLst>
            <a:rect l="l" t="t" r="r" b="b"/>
            <a:pathLst>
              <a:path w="2447857" h="1709940">
                <a:moveTo>
                  <a:pt x="0" y="0"/>
                </a:moveTo>
                <a:lnTo>
                  <a:pt x="2447857" y="0"/>
                </a:lnTo>
                <a:lnTo>
                  <a:pt x="2447857" y="1709940"/>
                </a:lnTo>
                <a:lnTo>
                  <a:pt x="0" y="1709940"/>
                </a:lnTo>
                <a:close/>
              </a:path>
            </a:pathLst>
          </a:custGeom>
        </p:spPr>
        <p:txBody>
          <a:bodyPr wrap="square">
            <a:noAutofit/>
          </a:bodyPr>
          <a:lstStyle/>
          <a:p>
            <a:endParaRPr lang="en-US"/>
          </a:p>
        </p:txBody>
      </p:sp>
    </p:spTree>
    <p:extLst>
      <p:ext uri="{BB962C8B-B14F-4D97-AF65-F5344CB8AC3E}">
        <p14:creationId xmlns:p14="http://schemas.microsoft.com/office/powerpoint/2010/main" val="482784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Picture Placeholder 14"/>
          <p:cNvSpPr>
            <a:spLocks noGrp="1"/>
          </p:cNvSpPr>
          <p:nvPr>
            <p:ph type="pic" sz="quarter" idx="10"/>
          </p:nvPr>
        </p:nvSpPr>
        <p:spPr>
          <a:xfrm>
            <a:off x="4071257" y="702894"/>
            <a:ext cx="7282543" cy="5452213"/>
          </a:xfrm>
          <a:custGeom>
            <a:avLst/>
            <a:gdLst>
              <a:gd name="connsiteX0" fmla="*/ 3868838 w 7282543"/>
              <a:gd name="connsiteY0" fmla="*/ 3467804 h 5452213"/>
              <a:gd name="connsiteX1" fmla="*/ 6440201 w 7282543"/>
              <a:gd name="connsiteY1" fmla="*/ 3467804 h 5452213"/>
              <a:gd name="connsiteX2" fmla="*/ 6440201 w 7282543"/>
              <a:gd name="connsiteY2" fmla="*/ 4823489 h 5452213"/>
              <a:gd name="connsiteX3" fmla="*/ 3868838 w 7282543"/>
              <a:gd name="connsiteY3" fmla="*/ 4823489 h 5452213"/>
              <a:gd name="connsiteX4" fmla="*/ 0 w 7282543"/>
              <a:gd name="connsiteY4" fmla="*/ 2829256 h 5452213"/>
              <a:gd name="connsiteX5" fmla="*/ 3768376 w 7282543"/>
              <a:gd name="connsiteY5" fmla="*/ 2829256 h 5452213"/>
              <a:gd name="connsiteX6" fmla="*/ 3768376 w 7282543"/>
              <a:gd name="connsiteY6" fmla="*/ 5452213 h 5452213"/>
              <a:gd name="connsiteX7" fmla="*/ 0 w 7282543"/>
              <a:gd name="connsiteY7" fmla="*/ 5452213 h 5452213"/>
              <a:gd name="connsiteX8" fmla="*/ 3868837 w 7282543"/>
              <a:gd name="connsiteY8" fmla="*/ 1552161 h 5452213"/>
              <a:gd name="connsiteX9" fmla="*/ 7282543 w 7282543"/>
              <a:gd name="connsiteY9" fmla="*/ 1552161 h 5452213"/>
              <a:gd name="connsiteX10" fmla="*/ 7282543 w 7282543"/>
              <a:gd name="connsiteY10" fmla="*/ 3359741 h 5452213"/>
              <a:gd name="connsiteX11" fmla="*/ 3868837 w 7282543"/>
              <a:gd name="connsiteY11" fmla="*/ 3359741 h 5452213"/>
              <a:gd name="connsiteX12" fmla="*/ 1296765 w 7282543"/>
              <a:gd name="connsiteY12" fmla="*/ 697490 h 5452213"/>
              <a:gd name="connsiteX13" fmla="*/ 3768377 w 7282543"/>
              <a:gd name="connsiteY13" fmla="*/ 697490 h 5452213"/>
              <a:gd name="connsiteX14" fmla="*/ 3768377 w 7282543"/>
              <a:gd name="connsiteY14" fmla="*/ 2711369 h 5452213"/>
              <a:gd name="connsiteX15" fmla="*/ 1296765 w 7282543"/>
              <a:gd name="connsiteY15" fmla="*/ 2711369 h 5452213"/>
              <a:gd name="connsiteX16" fmla="*/ 3868839 w 7282543"/>
              <a:gd name="connsiteY16" fmla="*/ 0 h 5452213"/>
              <a:gd name="connsiteX17" fmla="*/ 5952529 w 7282543"/>
              <a:gd name="connsiteY17" fmla="*/ 0 h 5452213"/>
              <a:gd name="connsiteX18" fmla="*/ 5952529 w 7282543"/>
              <a:gd name="connsiteY18" fmla="*/ 1444098 h 5452213"/>
              <a:gd name="connsiteX19" fmla="*/ 3868839 w 7282543"/>
              <a:gd name="connsiteY19" fmla="*/ 1444098 h 5452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282543" h="5452213">
                <a:moveTo>
                  <a:pt x="3868838" y="3467804"/>
                </a:moveTo>
                <a:lnTo>
                  <a:pt x="6440201" y="3467804"/>
                </a:lnTo>
                <a:lnTo>
                  <a:pt x="6440201" y="4823489"/>
                </a:lnTo>
                <a:lnTo>
                  <a:pt x="3868838" y="4823489"/>
                </a:lnTo>
                <a:close/>
                <a:moveTo>
                  <a:pt x="0" y="2829256"/>
                </a:moveTo>
                <a:lnTo>
                  <a:pt x="3768376" y="2829256"/>
                </a:lnTo>
                <a:lnTo>
                  <a:pt x="3768376" y="5452213"/>
                </a:lnTo>
                <a:lnTo>
                  <a:pt x="0" y="5452213"/>
                </a:lnTo>
                <a:close/>
                <a:moveTo>
                  <a:pt x="3868837" y="1552161"/>
                </a:moveTo>
                <a:lnTo>
                  <a:pt x="7282543" y="1552161"/>
                </a:lnTo>
                <a:lnTo>
                  <a:pt x="7282543" y="3359741"/>
                </a:lnTo>
                <a:lnTo>
                  <a:pt x="3868837" y="3359741"/>
                </a:lnTo>
                <a:close/>
                <a:moveTo>
                  <a:pt x="1296765" y="697490"/>
                </a:moveTo>
                <a:lnTo>
                  <a:pt x="3768377" y="697490"/>
                </a:lnTo>
                <a:lnTo>
                  <a:pt x="3768377" y="2711369"/>
                </a:lnTo>
                <a:lnTo>
                  <a:pt x="1296765" y="2711369"/>
                </a:lnTo>
                <a:close/>
                <a:moveTo>
                  <a:pt x="3868839" y="0"/>
                </a:moveTo>
                <a:lnTo>
                  <a:pt x="5952529" y="0"/>
                </a:lnTo>
                <a:lnTo>
                  <a:pt x="5952529" y="1444098"/>
                </a:lnTo>
                <a:lnTo>
                  <a:pt x="3868839" y="1444098"/>
                </a:lnTo>
                <a:close/>
              </a:path>
            </a:pathLst>
          </a:custGeom>
        </p:spPr>
        <p:txBody>
          <a:bodyPr wrap="square">
            <a:noAutofit/>
          </a:bodyPr>
          <a:lstStyle/>
          <a:p>
            <a:endParaRPr lang="en-US"/>
          </a:p>
        </p:txBody>
      </p:sp>
    </p:spTree>
    <p:extLst>
      <p:ext uri="{BB962C8B-B14F-4D97-AF65-F5344CB8AC3E}">
        <p14:creationId xmlns:p14="http://schemas.microsoft.com/office/powerpoint/2010/main" val="143310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6858000"/>
          </a:xfrm>
        </p:spPr>
        <p:txBody>
          <a:bodyPr/>
          <a:lstStyle/>
          <a:p>
            <a:endParaRPr lang="en-US"/>
          </a:p>
        </p:txBody>
      </p:sp>
    </p:spTree>
    <p:extLst>
      <p:ext uri="{BB962C8B-B14F-4D97-AF65-F5344CB8AC3E}">
        <p14:creationId xmlns:p14="http://schemas.microsoft.com/office/powerpoint/2010/main" val="3054318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0" y="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oAutofit/>
          </a:bodyPr>
          <a:lstStyle/>
          <a:p>
            <a:endParaRPr lang="en-US"/>
          </a:p>
        </p:txBody>
      </p:sp>
      <p:sp>
        <p:nvSpPr>
          <p:cNvPr id="18" name="Picture Placeholder 17"/>
          <p:cNvSpPr>
            <a:spLocks noGrp="1"/>
          </p:cNvSpPr>
          <p:nvPr>
            <p:ph type="pic" sz="quarter" idx="11"/>
          </p:nvPr>
        </p:nvSpPr>
        <p:spPr>
          <a:xfrm>
            <a:off x="3048000" y="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oAutofit/>
          </a:bodyPr>
          <a:lstStyle/>
          <a:p>
            <a:endParaRPr lang="en-US"/>
          </a:p>
        </p:txBody>
      </p:sp>
      <p:sp>
        <p:nvSpPr>
          <p:cNvPr id="19" name="Picture Placeholder 18"/>
          <p:cNvSpPr>
            <a:spLocks noGrp="1"/>
          </p:cNvSpPr>
          <p:nvPr>
            <p:ph type="pic" sz="quarter" idx="12"/>
          </p:nvPr>
        </p:nvSpPr>
        <p:spPr>
          <a:xfrm>
            <a:off x="0" y="342900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oAutofit/>
          </a:bodyPr>
          <a:lstStyle/>
          <a:p>
            <a:endParaRPr lang="en-US"/>
          </a:p>
        </p:txBody>
      </p:sp>
      <p:sp>
        <p:nvSpPr>
          <p:cNvPr id="16" name="Picture Placeholder 15"/>
          <p:cNvSpPr>
            <a:spLocks noGrp="1"/>
          </p:cNvSpPr>
          <p:nvPr>
            <p:ph type="pic" sz="quarter" idx="13"/>
          </p:nvPr>
        </p:nvSpPr>
        <p:spPr>
          <a:xfrm>
            <a:off x="3048000" y="3429000"/>
            <a:ext cx="3048000" cy="3429000"/>
          </a:xfrm>
          <a:custGeom>
            <a:avLst/>
            <a:gdLst>
              <a:gd name="connsiteX0" fmla="*/ 0 w 3048000"/>
              <a:gd name="connsiteY0" fmla="*/ 0 h 3429000"/>
              <a:gd name="connsiteX1" fmla="*/ 3048000 w 3048000"/>
              <a:gd name="connsiteY1" fmla="*/ 0 h 3429000"/>
              <a:gd name="connsiteX2" fmla="*/ 3048000 w 3048000"/>
              <a:gd name="connsiteY2" fmla="*/ 3429000 h 3429000"/>
              <a:gd name="connsiteX3" fmla="*/ 0 w 3048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048000" h="3429000">
                <a:moveTo>
                  <a:pt x="0" y="0"/>
                </a:moveTo>
                <a:lnTo>
                  <a:pt x="3048000" y="0"/>
                </a:lnTo>
                <a:lnTo>
                  <a:pt x="3048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415084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2514599" y="555172"/>
            <a:ext cx="3037115" cy="3657600"/>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txBody>
          <a:bodyPr wrap="square">
            <a:noAutofit/>
          </a:bodyPr>
          <a:lstStyle/>
          <a:p>
            <a:endParaRPr lang="en-US"/>
          </a:p>
        </p:txBody>
      </p:sp>
      <p:sp>
        <p:nvSpPr>
          <p:cNvPr id="11" name="Picture Placeholder 10"/>
          <p:cNvSpPr>
            <a:spLocks noGrp="1"/>
          </p:cNvSpPr>
          <p:nvPr>
            <p:ph type="pic" sz="quarter" idx="11"/>
          </p:nvPr>
        </p:nvSpPr>
        <p:spPr>
          <a:xfrm>
            <a:off x="6640286" y="555172"/>
            <a:ext cx="3037115" cy="3657600"/>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txBody>
          <a:bodyPr wrap="square">
            <a:noAutofit/>
          </a:bodyPr>
          <a:lstStyle/>
          <a:p>
            <a:endParaRPr lang="en-US"/>
          </a:p>
        </p:txBody>
      </p:sp>
    </p:spTree>
    <p:extLst>
      <p:ext uri="{BB962C8B-B14F-4D97-AF65-F5344CB8AC3E}">
        <p14:creationId xmlns:p14="http://schemas.microsoft.com/office/powerpoint/2010/main" val="1181740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585857" y="551089"/>
            <a:ext cx="5116286" cy="5755822"/>
          </a:xfrm>
          <a:custGeom>
            <a:avLst/>
            <a:gdLst>
              <a:gd name="connsiteX0" fmla="*/ 0 w 5116286"/>
              <a:gd name="connsiteY0" fmla="*/ 0 h 5755822"/>
              <a:gd name="connsiteX1" fmla="*/ 5116286 w 5116286"/>
              <a:gd name="connsiteY1" fmla="*/ 0 h 5755822"/>
              <a:gd name="connsiteX2" fmla="*/ 5116286 w 5116286"/>
              <a:gd name="connsiteY2" fmla="*/ 5755822 h 5755822"/>
              <a:gd name="connsiteX3" fmla="*/ 0 w 5116286"/>
              <a:gd name="connsiteY3" fmla="*/ 5755822 h 5755822"/>
            </a:gdLst>
            <a:ahLst/>
            <a:cxnLst>
              <a:cxn ang="0">
                <a:pos x="connsiteX0" y="connsiteY0"/>
              </a:cxn>
              <a:cxn ang="0">
                <a:pos x="connsiteX1" y="connsiteY1"/>
              </a:cxn>
              <a:cxn ang="0">
                <a:pos x="connsiteX2" y="connsiteY2"/>
              </a:cxn>
              <a:cxn ang="0">
                <a:pos x="connsiteX3" y="connsiteY3"/>
              </a:cxn>
            </a:cxnLst>
            <a:rect l="l" t="t" r="r" b="b"/>
            <a:pathLst>
              <a:path w="5116286" h="5755822">
                <a:moveTo>
                  <a:pt x="0" y="0"/>
                </a:moveTo>
                <a:lnTo>
                  <a:pt x="5116286" y="0"/>
                </a:lnTo>
                <a:lnTo>
                  <a:pt x="5116286" y="5755822"/>
                </a:lnTo>
                <a:lnTo>
                  <a:pt x="0" y="5755822"/>
                </a:lnTo>
                <a:close/>
              </a:path>
            </a:pathLst>
          </a:custGeom>
        </p:spPr>
        <p:txBody>
          <a:bodyPr wrap="square">
            <a:noAutofit/>
          </a:bodyPr>
          <a:lstStyle/>
          <a:p>
            <a:endParaRPr lang="en-US"/>
          </a:p>
        </p:txBody>
      </p:sp>
    </p:spTree>
    <p:extLst>
      <p:ext uri="{BB962C8B-B14F-4D97-AF65-F5344CB8AC3E}">
        <p14:creationId xmlns:p14="http://schemas.microsoft.com/office/powerpoint/2010/main" val="4749481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612640" y="551089"/>
            <a:ext cx="7089503" cy="5755822"/>
          </a:xfrm>
          <a:custGeom>
            <a:avLst/>
            <a:gdLst>
              <a:gd name="connsiteX0" fmla="*/ 0 w 5116286"/>
              <a:gd name="connsiteY0" fmla="*/ 0 h 5755822"/>
              <a:gd name="connsiteX1" fmla="*/ 5116286 w 5116286"/>
              <a:gd name="connsiteY1" fmla="*/ 0 h 5755822"/>
              <a:gd name="connsiteX2" fmla="*/ 5116286 w 5116286"/>
              <a:gd name="connsiteY2" fmla="*/ 5755822 h 5755822"/>
              <a:gd name="connsiteX3" fmla="*/ 0 w 5116286"/>
              <a:gd name="connsiteY3" fmla="*/ 5755822 h 5755822"/>
            </a:gdLst>
            <a:ahLst/>
            <a:cxnLst>
              <a:cxn ang="0">
                <a:pos x="connsiteX0" y="connsiteY0"/>
              </a:cxn>
              <a:cxn ang="0">
                <a:pos x="connsiteX1" y="connsiteY1"/>
              </a:cxn>
              <a:cxn ang="0">
                <a:pos x="connsiteX2" y="connsiteY2"/>
              </a:cxn>
              <a:cxn ang="0">
                <a:pos x="connsiteX3" y="connsiteY3"/>
              </a:cxn>
            </a:cxnLst>
            <a:rect l="l" t="t" r="r" b="b"/>
            <a:pathLst>
              <a:path w="5116286" h="5755822">
                <a:moveTo>
                  <a:pt x="0" y="0"/>
                </a:moveTo>
                <a:lnTo>
                  <a:pt x="5116286" y="0"/>
                </a:lnTo>
                <a:lnTo>
                  <a:pt x="5116286" y="5755822"/>
                </a:lnTo>
                <a:lnTo>
                  <a:pt x="0" y="5755822"/>
                </a:lnTo>
                <a:close/>
              </a:path>
            </a:pathLst>
          </a:custGeom>
        </p:spPr>
        <p:txBody>
          <a:bodyPr wrap="square">
            <a:noAutofit/>
          </a:bodyPr>
          <a:lstStyle/>
          <a:p>
            <a:endParaRPr lang="en-US"/>
          </a:p>
        </p:txBody>
      </p:sp>
    </p:spTree>
    <p:extLst>
      <p:ext uri="{BB962C8B-B14F-4D97-AF65-F5344CB8AC3E}">
        <p14:creationId xmlns:p14="http://schemas.microsoft.com/office/powerpoint/2010/main" val="175864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Picture Placeholder 15"/>
          <p:cNvSpPr>
            <a:spLocks noGrp="1"/>
          </p:cNvSpPr>
          <p:nvPr>
            <p:ph type="pic" sz="quarter" idx="10"/>
          </p:nvPr>
        </p:nvSpPr>
        <p:spPr>
          <a:xfrm>
            <a:off x="3680790" y="1036983"/>
            <a:ext cx="2272749" cy="2272749"/>
          </a:xfrm>
          <a:custGeom>
            <a:avLst/>
            <a:gdLst>
              <a:gd name="connsiteX0" fmla="*/ 0 w 2272749"/>
              <a:gd name="connsiteY0" fmla="*/ 0 h 2272749"/>
              <a:gd name="connsiteX1" fmla="*/ 2272749 w 2272749"/>
              <a:gd name="connsiteY1" fmla="*/ 0 h 2272749"/>
              <a:gd name="connsiteX2" fmla="*/ 2272749 w 2272749"/>
              <a:gd name="connsiteY2" fmla="*/ 2272749 h 2272749"/>
              <a:gd name="connsiteX3" fmla="*/ 0 w 2272749"/>
              <a:gd name="connsiteY3" fmla="*/ 2272749 h 2272749"/>
            </a:gdLst>
            <a:ahLst/>
            <a:cxnLst>
              <a:cxn ang="0">
                <a:pos x="connsiteX0" y="connsiteY0"/>
              </a:cxn>
              <a:cxn ang="0">
                <a:pos x="connsiteX1" y="connsiteY1"/>
              </a:cxn>
              <a:cxn ang="0">
                <a:pos x="connsiteX2" y="connsiteY2"/>
              </a:cxn>
              <a:cxn ang="0">
                <a:pos x="connsiteX3" y="connsiteY3"/>
              </a:cxn>
            </a:cxnLst>
            <a:rect l="l" t="t" r="r" b="b"/>
            <a:pathLst>
              <a:path w="2272749" h="2272749">
                <a:moveTo>
                  <a:pt x="0" y="0"/>
                </a:moveTo>
                <a:lnTo>
                  <a:pt x="2272749" y="0"/>
                </a:lnTo>
                <a:lnTo>
                  <a:pt x="2272749" y="2272749"/>
                </a:lnTo>
                <a:lnTo>
                  <a:pt x="0" y="2272749"/>
                </a:lnTo>
                <a:close/>
              </a:path>
            </a:pathLst>
          </a:custGeom>
        </p:spPr>
        <p:txBody>
          <a:bodyPr wrap="square">
            <a:noAutofit/>
          </a:bodyPr>
          <a:lstStyle/>
          <a:p>
            <a:endParaRPr lang="en-US"/>
          </a:p>
        </p:txBody>
      </p:sp>
      <p:sp>
        <p:nvSpPr>
          <p:cNvPr id="7" name="Picture Placeholder 16"/>
          <p:cNvSpPr>
            <a:spLocks noGrp="1"/>
          </p:cNvSpPr>
          <p:nvPr>
            <p:ph type="pic" sz="quarter" idx="11"/>
          </p:nvPr>
        </p:nvSpPr>
        <p:spPr>
          <a:xfrm>
            <a:off x="6238461" y="1036983"/>
            <a:ext cx="2272749" cy="2272749"/>
          </a:xfrm>
          <a:custGeom>
            <a:avLst/>
            <a:gdLst>
              <a:gd name="connsiteX0" fmla="*/ 0 w 2272749"/>
              <a:gd name="connsiteY0" fmla="*/ 0 h 2272749"/>
              <a:gd name="connsiteX1" fmla="*/ 2272749 w 2272749"/>
              <a:gd name="connsiteY1" fmla="*/ 0 h 2272749"/>
              <a:gd name="connsiteX2" fmla="*/ 2272749 w 2272749"/>
              <a:gd name="connsiteY2" fmla="*/ 2272749 h 2272749"/>
              <a:gd name="connsiteX3" fmla="*/ 0 w 2272749"/>
              <a:gd name="connsiteY3" fmla="*/ 2272749 h 2272749"/>
            </a:gdLst>
            <a:ahLst/>
            <a:cxnLst>
              <a:cxn ang="0">
                <a:pos x="connsiteX0" y="connsiteY0"/>
              </a:cxn>
              <a:cxn ang="0">
                <a:pos x="connsiteX1" y="connsiteY1"/>
              </a:cxn>
              <a:cxn ang="0">
                <a:pos x="connsiteX2" y="connsiteY2"/>
              </a:cxn>
              <a:cxn ang="0">
                <a:pos x="connsiteX3" y="connsiteY3"/>
              </a:cxn>
            </a:cxnLst>
            <a:rect l="l" t="t" r="r" b="b"/>
            <a:pathLst>
              <a:path w="2272749" h="2272749">
                <a:moveTo>
                  <a:pt x="0" y="0"/>
                </a:moveTo>
                <a:lnTo>
                  <a:pt x="2272749" y="0"/>
                </a:lnTo>
                <a:lnTo>
                  <a:pt x="2272749" y="2272749"/>
                </a:lnTo>
                <a:lnTo>
                  <a:pt x="0" y="2272749"/>
                </a:lnTo>
                <a:close/>
              </a:path>
            </a:pathLst>
          </a:custGeom>
        </p:spPr>
        <p:txBody>
          <a:bodyPr wrap="square">
            <a:noAutofit/>
          </a:bodyPr>
          <a:lstStyle/>
          <a:p>
            <a:endParaRPr lang="en-US"/>
          </a:p>
        </p:txBody>
      </p:sp>
      <p:sp>
        <p:nvSpPr>
          <p:cNvPr id="8" name="Picture Placeholder 17"/>
          <p:cNvSpPr>
            <a:spLocks noGrp="1"/>
          </p:cNvSpPr>
          <p:nvPr>
            <p:ph type="pic" sz="quarter" idx="12"/>
          </p:nvPr>
        </p:nvSpPr>
        <p:spPr>
          <a:xfrm>
            <a:off x="3680790" y="3548269"/>
            <a:ext cx="2272749" cy="2272749"/>
          </a:xfrm>
          <a:custGeom>
            <a:avLst/>
            <a:gdLst>
              <a:gd name="connsiteX0" fmla="*/ 0 w 2272749"/>
              <a:gd name="connsiteY0" fmla="*/ 0 h 2272749"/>
              <a:gd name="connsiteX1" fmla="*/ 2272749 w 2272749"/>
              <a:gd name="connsiteY1" fmla="*/ 0 h 2272749"/>
              <a:gd name="connsiteX2" fmla="*/ 2272749 w 2272749"/>
              <a:gd name="connsiteY2" fmla="*/ 2272749 h 2272749"/>
              <a:gd name="connsiteX3" fmla="*/ 0 w 2272749"/>
              <a:gd name="connsiteY3" fmla="*/ 2272749 h 2272749"/>
            </a:gdLst>
            <a:ahLst/>
            <a:cxnLst>
              <a:cxn ang="0">
                <a:pos x="connsiteX0" y="connsiteY0"/>
              </a:cxn>
              <a:cxn ang="0">
                <a:pos x="connsiteX1" y="connsiteY1"/>
              </a:cxn>
              <a:cxn ang="0">
                <a:pos x="connsiteX2" y="connsiteY2"/>
              </a:cxn>
              <a:cxn ang="0">
                <a:pos x="connsiteX3" y="connsiteY3"/>
              </a:cxn>
            </a:cxnLst>
            <a:rect l="l" t="t" r="r" b="b"/>
            <a:pathLst>
              <a:path w="2272749" h="2272749">
                <a:moveTo>
                  <a:pt x="0" y="0"/>
                </a:moveTo>
                <a:lnTo>
                  <a:pt x="2272749" y="0"/>
                </a:lnTo>
                <a:lnTo>
                  <a:pt x="2272749" y="2272749"/>
                </a:lnTo>
                <a:lnTo>
                  <a:pt x="0" y="2272749"/>
                </a:lnTo>
                <a:close/>
              </a:path>
            </a:pathLst>
          </a:custGeom>
        </p:spPr>
        <p:txBody>
          <a:bodyPr wrap="square">
            <a:noAutofit/>
          </a:bodyPr>
          <a:lstStyle/>
          <a:p>
            <a:endParaRPr lang="en-US"/>
          </a:p>
        </p:txBody>
      </p:sp>
      <p:sp>
        <p:nvSpPr>
          <p:cNvPr id="9" name="Picture Placeholder 18"/>
          <p:cNvSpPr>
            <a:spLocks noGrp="1"/>
          </p:cNvSpPr>
          <p:nvPr>
            <p:ph type="pic" sz="quarter" idx="13"/>
          </p:nvPr>
        </p:nvSpPr>
        <p:spPr>
          <a:xfrm>
            <a:off x="6238461" y="3548269"/>
            <a:ext cx="2272749" cy="2272749"/>
          </a:xfrm>
          <a:custGeom>
            <a:avLst/>
            <a:gdLst>
              <a:gd name="connsiteX0" fmla="*/ 0 w 2272749"/>
              <a:gd name="connsiteY0" fmla="*/ 0 h 2272749"/>
              <a:gd name="connsiteX1" fmla="*/ 2272749 w 2272749"/>
              <a:gd name="connsiteY1" fmla="*/ 0 h 2272749"/>
              <a:gd name="connsiteX2" fmla="*/ 2272749 w 2272749"/>
              <a:gd name="connsiteY2" fmla="*/ 2272749 h 2272749"/>
              <a:gd name="connsiteX3" fmla="*/ 0 w 2272749"/>
              <a:gd name="connsiteY3" fmla="*/ 2272749 h 2272749"/>
            </a:gdLst>
            <a:ahLst/>
            <a:cxnLst>
              <a:cxn ang="0">
                <a:pos x="connsiteX0" y="connsiteY0"/>
              </a:cxn>
              <a:cxn ang="0">
                <a:pos x="connsiteX1" y="connsiteY1"/>
              </a:cxn>
              <a:cxn ang="0">
                <a:pos x="connsiteX2" y="connsiteY2"/>
              </a:cxn>
              <a:cxn ang="0">
                <a:pos x="connsiteX3" y="connsiteY3"/>
              </a:cxn>
            </a:cxnLst>
            <a:rect l="l" t="t" r="r" b="b"/>
            <a:pathLst>
              <a:path w="2272749" h="2272749">
                <a:moveTo>
                  <a:pt x="0" y="0"/>
                </a:moveTo>
                <a:lnTo>
                  <a:pt x="2272749" y="0"/>
                </a:lnTo>
                <a:lnTo>
                  <a:pt x="2272749" y="2272749"/>
                </a:lnTo>
                <a:lnTo>
                  <a:pt x="0" y="2272749"/>
                </a:lnTo>
                <a:close/>
              </a:path>
            </a:pathLst>
          </a:custGeom>
        </p:spPr>
        <p:txBody>
          <a:bodyPr wrap="square">
            <a:noAutofit/>
          </a:bodyPr>
          <a:lstStyle/>
          <a:p>
            <a:endParaRPr lang="en-US"/>
          </a:p>
        </p:txBody>
      </p:sp>
    </p:spTree>
    <p:extLst>
      <p:ext uri="{BB962C8B-B14F-4D97-AF65-F5344CB8AC3E}">
        <p14:creationId xmlns:p14="http://schemas.microsoft.com/office/powerpoint/2010/main" val="3461305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6489309" y="1144424"/>
            <a:ext cx="5274130" cy="5274131"/>
          </a:xfrm>
          <a:custGeom>
            <a:avLst/>
            <a:gdLst>
              <a:gd name="connsiteX0" fmla="*/ 2637065 w 5274130"/>
              <a:gd name="connsiteY0" fmla="*/ 0 h 5274131"/>
              <a:gd name="connsiteX1" fmla="*/ 5274130 w 5274130"/>
              <a:gd name="connsiteY1" fmla="*/ 2637066 h 5274131"/>
              <a:gd name="connsiteX2" fmla="*/ 2637065 w 5274130"/>
              <a:gd name="connsiteY2" fmla="*/ 5274131 h 5274131"/>
              <a:gd name="connsiteX3" fmla="*/ 0 w 5274130"/>
              <a:gd name="connsiteY3" fmla="*/ 2637066 h 5274131"/>
            </a:gdLst>
            <a:ahLst/>
            <a:cxnLst>
              <a:cxn ang="0">
                <a:pos x="connsiteX0" y="connsiteY0"/>
              </a:cxn>
              <a:cxn ang="0">
                <a:pos x="connsiteX1" y="connsiteY1"/>
              </a:cxn>
              <a:cxn ang="0">
                <a:pos x="connsiteX2" y="connsiteY2"/>
              </a:cxn>
              <a:cxn ang="0">
                <a:pos x="connsiteX3" y="connsiteY3"/>
              </a:cxn>
            </a:cxnLst>
            <a:rect l="l" t="t" r="r" b="b"/>
            <a:pathLst>
              <a:path w="5274130" h="5274131">
                <a:moveTo>
                  <a:pt x="2637065" y="0"/>
                </a:moveTo>
                <a:lnTo>
                  <a:pt x="5274130" y="2637066"/>
                </a:lnTo>
                <a:lnTo>
                  <a:pt x="2637065" y="5274131"/>
                </a:lnTo>
                <a:lnTo>
                  <a:pt x="0" y="2637066"/>
                </a:lnTo>
                <a:close/>
              </a:path>
            </a:pathLst>
          </a:custGeom>
        </p:spPr>
        <p:txBody>
          <a:bodyPr wrap="square">
            <a:noAutofit/>
          </a:bodyPr>
          <a:lstStyle/>
          <a:p>
            <a:endParaRPr lang="en-US"/>
          </a:p>
        </p:txBody>
      </p:sp>
      <p:sp>
        <p:nvSpPr>
          <p:cNvPr id="16" name="Picture Placeholder 15"/>
          <p:cNvSpPr>
            <a:spLocks noGrp="1"/>
          </p:cNvSpPr>
          <p:nvPr>
            <p:ph type="pic" sz="quarter" idx="11"/>
          </p:nvPr>
        </p:nvSpPr>
        <p:spPr>
          <a:xfrm>
            <a:off x="3412734" y="4220999"/>
            <a:ext cx="5274130" cy="5274130"/>
          </a:xfrm>
          <a:custGeom>
            <a:avLst/>
            <a:gdLst>
              <a:gd name="connsiteX0" fmla="*/ 2637066 w 5274130"/>
              <a:gd name="connsiteY0" fmla="*/ 0 h 5274130"/>
              <a:gd name="connsiteX1" fmla="*/ 5274130 w 5274130"/>
              <a:gd name="connsiteY1" fmla="*/ 2637066 h 5274130"/>
              <a:gd name="connsiteX2" fmla="*/ 2637066 w 5274130"/>
              <a:gd name="connsiteY2" fmla="*/ 5274130 h 5274130"/>
              <a:gd name="connsiteX3" fmla="*/ 0 w 5274130"/>
              <a:gd name="connsiteY3" fmla="*/ 2637066 h 5274130"/>
            </a:gdLst>
            <a:ahLst/>
            <a:cxnLst>
              <a:cxn ang="0">
                <a:pos x="connsiteX0" y="connsiteY0"/>
              </a:cxn>
              <a:cxn ang="0">
                <a:pos x="connsiteX1" y="connsiteY1"/>
              </a:cxn>
              <a:cxn ang="0">
                <a:pos x="connsiteX2" y="connsiteY2"/>
              </a:cxn>
              <a:cxn ang="0">
                <a:pos x="connsiteX3" y="connsiteY3"/>
              </a:cxn>
            </a:cxnLst>
            <a:rect l="l" t="t" r="r" b="b"/>
            <a:pathLst>
              <a:path w="5274130" h="5274130">
                <a:moveTo>
                  <a:pt x="2637066" y="0"/>
                </a:moveTo>
                <a:lnTo>
                  <a:pt x="5274130" y="2637066"/>
                </a:lnTo>
                <a:lnTo>
                  <a:pt x="2637066" y="5274130"/>
                </a:lnTo>
                <a:lnTo>
                  <a:pt x="0" y="2637066"/>
                </a:lnTo>
                <a:close/>
              </a:path>
            </a:pathLst>
          </a:custGeom>
        </p:spPr>
        <p:txBody>
          <a:bodyPr wrap="square">
            <a:noAutofit/>
          </a:bodyPr>
          <a:lstStyle/>
          <a:p>
            <a:endParaRPr lang="en-US"/>
          </a:p>
        </p:txBody>
      </p:sp>
      <p:sp>
        <p:nvSpPr>
          <p:cNvPr id="18" name="Picture Placeholder 17"/>
          <p:cNvSpPr>
            <a:spLocks noGrp="1"/>
          </p:cNvSpPr>
          <p:nvPr>
            <p:ph type="pic" sz="quarter" idx="12"/>
          </p:nvPr>
        </p:nvSpPr>
        <p:spPr>
          <a:xfrm>
            <a:off x="9565885" y="-1932152"/>
            <a:ext cx="5274129" cy="5274131"/>
          </a:xfrm>
          <a:custGeom>
            <a:avLst/>
            <a:gdLst>
              <a:gd name="connsiteX0" fmla="*/ 2637065 w 5274129"/>
              <a:gd name="connsiteY0" fmla="*/ 0 h 5274131"/>
              <a:gd name="connsiteX1" fmla="*/ 5274129 w 5274129"/>
              <a:gd name="connsiteY1" fmla="*/ 2637066 h 5274131"/>
              <a:gd name="connsiteX2" fmla="*/ 2637065 w 5274129"/>
              <a:gd name="connsiteY2" fmla="*/ 5274131 h 5274131"/>
              <a:gd name="connsiteX3" fmla="*/ 0 w 5274129"/>
              <a:gd name="connsiteY3" fmla="*/ 2637066 h 5274131"/>
            </a:gdLst>
            <a:ahLst/>
            <a:cxnLst>
              <a:cxn ang="0">
                <a:pos x="connsiteX0" y="connsiteY0"/>
              </a:cxn>
              <a:cxn ang="0">
                <a:pos x="connsiteX1" y="connsiteY1"/>
              </a:cxn>
              <a:cxn ang="0">
                <a:pos x="connsiteX2" y="connsiteY2"/>
              </a:cxn>
              <a:cxn ang="0">
                <a:pos x="connsiteX3" y="connsiteY3"/>
              </a:cxn>
            </a:cxnLst>
            <a:rect l="l" t="t" r="r" b="b"/>
            <a:pathLst>
              <a:path w="5274129" h="5274131">
                <a:moveTo>
                  <a:pt x="2637065" y="0"/>
                </a:moveTo>
                <a:lnTo>
                  <a:pt x="5274129" y="2637066"/>
                </a:lnTo>
                <a:lnTo>
                  <a:pt x="2637065" y="5274131"/>
                </a:lnTo>
                <a:lnTo>
                  <a:pt x="0" y="2637066"/>
                </a:lnTo>
                <a:close/>
              </a:path>
            </a:pathLst>
          </a:custGeom>
        </p:spPr>
        <p:txBody>
          <a:bodyPr wrap="square">
            <a:noAutofit/>
          </a:bodyPr>
          <a:lstStyle/>
          <a:p>
            <a:endParaRPr lang="en-US"/>
          </a:p>
        </p:txBody>
      </p:sp>
      <p:sp>
        <p:nvSpPr>
          <p:cNvPr id="15" name="Picture Placeholder 14"/>
          <p:cNvSpPr>
            <a:spLocks noGrp="1"/>
          </p:cNvSpPr>
          <p:nvPr>
            <p:ph type="pic" sz="quarter" idx="13"/>
          </p:nvPr>
        </p:nvSpPr>
        <p:spPr>
          <a:xfrm>
            <a:off x="9565886" y="4221000"/>
            <a:ext cx="5274129" cy="5274130"/>
          </a:xfrm>
          <a:custGeom>
            <a:avLst/>
            <a:gdLst>
              <a:gd name="connsiteX0" fmla="*/ 2637064 w 5274129"/>
              <a:gd name="connsiteY0" fmla="*/ 0 h 5274130"/>
              <a:gd name="connsiteX1" fmla="*/ 5274129 w 5274129"/>
              <a:gd name="connsiteY1" fmla="*/ 2637066 h 5274130"/>
              <a:gd name="connsiteX2" fmla="*/ 2637064 w 5274129"/>
              <a:gd name="connsiteY2" fmla="*/ 5274130 h 5274130"/>
              <a:gd name="connsiteX3" fmla="*/ 0 w 5274129"/>
              <a:gd name="connsiteY3" fmla="*/ 2637066 h 5274130"/>
            </a:gdLst>
            <a:ahLst/>
            <a:cxnLst>
              <a:cxn ang="0">
                <a:pos x="connsiteX0" y="connsiteY0"/>
              </a:cxn>
              <a:cxn ang="0">
                <a:pos x="connsiteX1" y="connsiteY1"/>
              </a:cxn>
              <a:cxn ang="0">
                <a:pos x="connsiteX2" y="connsiteY2"/>
              </a:cxn>
              <a:cxn ang="0">
                <a:pos x="connsiteX3" y="connsiteY3"/>
              </a:cxn>
            </a:cxnLst>
            <a:rect l="l" t="t" r="r" b="b"/>
            <a:pathLst>
              <a:path w="5274129" h="5274130">
                <a:moveTo>
                  <a:pt x="2637064" y="0"/>
                </a:moveTo>
                <a:lnTo>
                  <a:pt x="5274129" y="2637066"/>
                </a:lnTo>
                <a:lnTo>
                  <a:pt x="2637064" y="5274130"/>
                </a:lnTo>
                <a:lnTo>
                  <a:pt x="0" y="2637066"/>
                </a:lnTo>
                <a:close/>
              </a:path>
            </a:pathLst>
          </a:custGeom>
        </p:spPr>
        <p:txBody>
          <a:bodyPr wrap="square">
            <a:noAutofit/>
          </a:bodyPr>
          <a:lstStyle/>
          <a:p>
            <a:endParaRPr lang="en-US"/>
          </a:p>
        </p:txBody>
      </p:sp>
    </p:spTree>
    <p:extLst>
      <p:ext uri="{BB962C8B-B14F-4D97-AF65-F5344CB8AC3E}">
        <p14:creationId xmlns:p14="http://schemas.microsoft.com/office/powerpoint/2010/main" val="1459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1" y="0"/>
            <a:ext cx="6662057" cy="4103914"/>
          </a:xfrm>
          <a:custGeom>
            <a:avLst/>
            <a:gdLst>
              <a:gd name="connsiteX0" fmla="*/ 0 w 6662057"/>
              <a:gd name="connsiteY0" fmla="*/ 0 h 4103914"/>
              <a:gd name="connsiteX1" fmla="*/ 6662057 w 6662057"/>
              <a:gd name="connsiteY1" fmla="*/ 0 h 4103914"/>
              <a:gd name="connsiteX2" fmla="*/ 6662057 w 6662057"/>
              <a:gd name="connsiteY2" fmla="*/ 4103914 h 4103914"/>
              <a:gd name="connsiteX3" fmla="*/ 0 w 6662057"/>
              <a:gd name="connsiteY3" fmla="*/ 4103914 h 4103914"/>
            </a:gdLst>
            <a:ahLst/>
            <a:cxnLst>
              <a:cxn ang="0">
                <a:pos x="connsiteX0" y="connsiteY0"/>
              </a:cxn>
              <a:cxn ang="0">
                <a:pos x="connsiteX1" y="connsiteY1"/>
              </a:cxn>
              <a:cxn ang="0">
                <a:pos x="connsiteX2" y="connsiteY2"/>
              </a:cxn>
              <a:cxn ang="0">
                <a:pos x="connsiteX3" y="connsiteY3"/>
              </a:cxn>
            </a:cxnLst>
            <a:rect l="l" t="t" r="r" b="b"/>
            <a:pathLst>
              <a:path w="6662057" h="4103914">
                <a:moveTo>
                  <a:pt x="0" y="0"/>
                </a:moveTo>
                <a:lnTo>
                  <a:pt x="6662057" y="0"/>
                </a:lnTo>
                <a:lnTo>
                  <a:pt x="6662057" y="4103914"/>
                </a:lnTo>
                <a:lnTo>
                  <a:pt x="0" y="4103914"/>
                </a:lnTo>
                <a:close/>
              </a:path>
            </a:pathLst>
          </a:custGeom>
        </p:spPr>
        <p:txBody>
          <a:bodyPr wrap="square">
            <a:noAutofit/>
          </a:bodyPr>
          <a:lstStyle/>
          <a:p>
            <a:endParaRPr lang="en-US"/>
          </a:p>
        </p:txBody>
      </p:sp>
      <p:sp>
        <p:nvSpPr>
          <p:cNvPr id="12" name="Picture Placeholder 11"/>
          <p:cNvSpPr>
            <a:spLocks noGrp="1"/>
          </p:cNvSpPr>
          <p:nvPr>
            <p:ph type="pic" sz="quarter" idx="11"/>
          </p:nvPr>
        </p:nvSpPr>
        <p:spPr>
          <a:xfrm>
            <a:off x="7020403" y="358346"/>
            <a:ext cx="4813251" cy="2929140"/>
          </a:xfrm>
          <a:custGeom>
            <a:avLst/>
            <a:gdLst>
              <a:gd name="connsiteX0" fmla="*/ 0 w 4813251"/>
              <a:gd name="connsiteY0" fmla="*/ 0 h 2929140"/>
              <a:gd name="connsiteX1" fmla="*/ 4813251 w 4813251"/>
              <a:gd name="connsiteY1" fmla="*/ 0 h 2929140"/>
              <a:gd name="connsiteX2" fmla="*/ 4813251 w 4813251"/>
              <a:gd name="connsiteY2" fmla="*/ 2929140 h 2929140"/>
              <a:gd name="connsiteX3" fmla="*/ 0 w 4813251"/>
              <a:gd name="connsiteY3" fmla="*/ 2929140 h 2929140"/>
            </a:gdLst>
            <a:ahLst/>
            <a:cxnLst>
              <a:cxn ang="0">
                <a:pos x="connsiteX0" y="connsiteY0"/>
              </a:cxn>
              <a:cxn ang="0">
                <a:pos x="connsiteX1" y="connsiteY1"/>
              </a:cxn>
              <a:cxn ang="0">
                <a:pos x="connsiteX2" y="connsiteY2"/>
              </a:cxn>
              <a:cxn ang="0">
                <a:pos x="connsiteX3" y="connsiteY3"/>
              </a:cxn>
            </a:cxnLst>
            <a:rect l="l" t="t" r="r" b="b"/>
            <a:pathLst>
              <a:path w="4813251" h="2929140">
                <a:moveTo>
                  <a:pt x="0" y="0"/>
                </a:moveTo>
                <a:lnTo>
                  <a:pt x="4813251" y="0"/>
                </a:lnTo>
                <a:lnTo>
                  <a:pt x="4813251" y="2929140"/>
                </a:lnTo>
                <a:lnTo>
                  <a:pt x="0" y="2929140"/>
                </a:lnTo>
                <a:close/>
              </a:path>
            </a:pathLst>
          </a:custGeom>
        </p:spPr>
        <p:txBody>
          <a:bodyPr wrap="square">
            <a:noAutofit/>
          </a:bodyPr>
          <a:lstStyle/>
          <a:p>
            <a:endParaRPr lang="en-US"/>
          </a:p>
        </p:txBody>
      </p:sp>
    </p:spTree>
    <p:extLst>
      <p:ext uri="{BB962C8B-B14F-4D97-AF65-F5344CB8AC3E}">
        <p14:creationId xmlns:p14="http://schemas.microsoft.com/office/powerpoint/2010/main" val="1846556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680858" y="1915886"/>
            <a:ext cx="7511142" cy="4147457"/>
          </a:xfrm>
          <a:custGeom>
            <a:avLst/>
            <a:gdLst>
              <a:gd name="connsiteX0" fmla="*/ 0 w 7511142"/>
              <a:gd name="connsiteY0" fmla="*/ 0 h 4147457"/>
              <a:gd name="connsiteX1" fmla="*/ 7511142 w 7511142"/>
              <a:gd name="connsiteY1" fmla="*/ 0 h 4147457"/>
              <a:gd name="connsiteX2" fmla="*/ 7511142 w 7511142"/>
              <a:gd name="connsiteY2" fmla="*/ 4147457 h 4147457"/>
              <a:gd name="connsiteX3" fmla="*/ 0 w 7511142"/>
              <a:gd name="connsiteY3" fmla="*/ 4147457 h 4147457"/>
            </a:gdLst>
            <a:ahLst/>
            <a:cxnLst>
              <a:cxn ang="0">
                <a:pos x="connsiteX0" y="connsiteY0"/>
              </a:cxn>
              <a:cxn ang="0">
                <a:pos x="connsiteX1" y="connsiteY1"/>
              </a:cxn>
              <a:cxn ang="0">
                <a:pos x="connsiteX2" y="connsiteY2"/>
              </a:cxn>
              <a:cxn ang="0">
                <a:pos x="connsiteX3" y="connsiteY3"/>
              </a:cxn>
            </a:cxnLst>
            <a:rect l="l" t="t" r="r" b="b"/>
            <a:pathLst>
              <a:path w="7511142" h="4147457">
                <a:moveTo>
                  <a:pt x="0" y="0"/>
                </a:moveTo>
                <a:lnTo>
                  <a:pt x="7511142" y="0"/>
                </a:lnTo>
                <a:lnTo>
                  <a:pt x="7511142" y="4147457"/>
                </a:lnTo>
                <a:lnTo>
                  <a:pt x="0" y="4147457"/>
                </a:lnTo>
                <a:close/>
              </a:path>
            </a:pathLst>
          </a:custGeom>
        </p:spPr>
        <p:txBody>
          <a:bodyPr wrap="square">
            <a:noAutofit/>
          </a:bodyPr>
          <a:lstStyle/>
          <a:p>
            <a:endParaRPr lang="en-US"/>
          </a:p>
        </p:txBody>
      </p:sp>
    </p:spTree>
    <p:extLst>
      <p:ext uri="{BB962C8B-B14F-4D97-AF65-F5344CB8AC3E}">
        <p14:creationId xmlns:p14="http://schemas.microsoft.com/office/powerpoint/2010/main" val="2116241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3243944" y="0"/>
            <a:ext cx="8948056" cy="3298372"/>
          </a:xfrm>
          <a:custGeom>
            <a:avLst/>
            <a:gdLst>
              <a:gd name="connsiteX0" fmla="*/ 0 w 8948056"/>
              <a:gd name="connsiteY0" fmla="*/ 0 h 3298372"/>
              <a:gd name="connsiteX1" fmla="*/ 8948056 w 8948056"/>
              <a:gd name="connsiteY1" fmla="*/ 0 h 3298372"/>
              <a:gd name="connsiteX2" fmla="*/ 8948056 w 8948056"/>
              <a:gd name="connsiteY2" fmla="*/ 3298372 h 3298372"/>
              <a:gd name="connsiteX3" fmla="*/ 0 w 8948056"/>
              <a:gd name="connsiteY3" fmla="*/ 3298372 h 3298372"/>
            </a:gdLst>
            <a:ahLst/>
            <a:cxnLst>
              <a:cxn ang="0">
                <a:pos x="connsiteX0" y="connsiteY0"/>
              </a:cxn>
              <a:cxn ang="0">
                <a:pos x="connsiteX1" y="connsiteY1"/>
              </a:cxn>
              <a:cxn ang="0">
                <a:pos x="connsiteX2" y="connsiteY2"/>
              </a:cxn>
              <a:cxn ang="0">
                <a:pos x="connsiteX3" y="connsiteY3"/>
              </a:cxn>
            </a:cxnLst>
            <a:rect l="l" t="t" r="r" b="b"/>
            <a:pathLst>
              <a:path w="8948056" h="3298372">
                <a:moveTo>
                  <a:pt x="0" y="0"/>
                </a:moveTo>
                <a:lnTo>
                  <a:pt x="8948056" y="0"/>
                </a:lnTo>
                <a:lnTo>
                  <a:pt x="8948056" y="3298372"/>
                </a:lnTo>
                <a:lnTo>
                  <a:pt x="0" y="3298372"/>
                </a:lnTo>
                <a:close/>
              </a:path>
            </a:pathLst>
          </a:custGeom>
        </p:spPr>
        <p:txBody>
          <a:bodyPr wrap="square">
            <a:noAutofit/>
          </a:bodyPr>
          <a:lstStyle/>
          <a:p>
            <a:endParaRPr lang="en-US"/>
          </a:p>
        </p:txBody>
      </p:sp>
    </p:spTree>
    <p:extLst>
      <p:ext uri="{BB962C8B-B14F-4D97-AF65-F5344CB8AC3E}">
        <p14:creationId xmlns:p14="http://schemas.microsoft.com/office/powerpoint/2010/main" val="300306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761121" y="1528356"/>
            <a:ext cx="5741820" cy="3627121"/>
          </a:xfrm>
          <a:custGeom>
            <a:avLst/>
            <a:gdLst>
              <a:gd name="connsiteX0" fmla="*/ 0 w 5741820"/>
              <a:gd name="connsiteY0" fmla="*/ 0 h 3627121"/>
              <a:gd name="connsiteX1" fmla="*/ 5741820 w 5741820"/>
              <a:gd name="connsiteY1" fmla="*/ 0 h 3627121"/>
              <a:gd name="connsiteX2" fmla="*/ 5741820 w 5741820"/>
              <a:gd name="connsiteY2" fmla="*/ 3627121 h 3627121"/>
              <a:gd name="connsiteX3" fmla="*/ 0 w 5741820"/>
              <a:gd name="connsiteY3" fmla="*/ 3627121 h 3627121"/>
            </a:gdLst>
            <a:ahLst/>
            <a:cxnLst>
              <a:cxn ang="0">
                <a:pos x="connsiteX0" y="connsiteY0"/>
              </a:cxn>
              <a:cxn ang="0">
                <a:pos x="connsiteX1" y="connsiteY1"/>
              </a:cxn>
              <a:cxn ang="0">
                <a:pos x="connsiteX2" y="connsiteY2"/>
              </a:cxn>
              <a:cxn ang="0">
                <a:pos x="connsiteX3" y="connsiteY3"/>
              </a:cxn>
            </a:cxnLst>
            <a:rect l="l" t="t" r="r" b="b"/>
            <a:pathLst>
              <a:path w="5741820" h="3627121">
                <a:moveTo>
                  <a:pt x="0" y="0"/>
                </a:moveTo>
                <a:lnTo>
                  <a:pt x="5741820" y="0"/>
                </a:lnTo>
                <a:lnTo>
                  <a:pt x="5741820" y="3627121"/>
                </a:lnTo>
                <a:lnTo>
                  <a:pt x="0" y="3627121"/>
                </a:lnTo>
                <a:close/>
              </a:path>
            </a:pathLst>
          </a:custGeom>
        </p:spPr>
        <p:txBody>
          <a:bodyPr wrap="square">
            <a:noAutofit/>
          </a:bodyPr>
          <a:lstStyle/>
          <a:p>
            <a:endParaRPr lang="en-US"/>
          </a:p>
        </p:txBody>
      </p:sp>
    </p:spTree>
    <p:extLst>
      <p:ext uri="{BB962C8B-B14F-4D97-AF65-F5344CB8AC3E}">
        <p14:creationId xmlns:p14="http://schemas.microsoft.com/office/powerpoint/2010/main" val="177908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2192000" cy="3429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7069489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6514133" y="-1019312"/>
            <a:ext cx="4291243" cy="5924310"/>
          </a:xfrm>
          <a:custGeom>
            <a:avLst/>
            <a:gdLst>
              <a:gd name="connsiteX0" fmla="*/ 9022 w 4291243"/>
              <a:gd name="connsiteY0" fmla="*/ 0 h 5924310"/>
              <a:gd name="connsiteX1" fmla="*/ 4285227 w 4291243"/>
              <a:gd name="connsiteY1" fmla="*/ 0 h 5924310"/>
              <a:gd name="connsiteX2" fmla="*/ 4291243 w 4291243"/>
              <a:gd name="connsiteY2" fmla="*/ 6616 h 5924310"/>
              <a:gd name="connsiteX3" fmla="*/ 4288235 w 4291243"/>
              <a:gd name="connsiteY3" fmla="*/ 5917694 h 5924310"/>
              <a:gd name="connsiteX4" fmla="*/ 4282220 w 4291243"/>
              <a:gd name="connsiteY4" fmla="*/ 5924310 h 5924310"/>
              <a:gd name="connsiteX5" fmla="*/ 6015 w 4291243"/>
              <a:gd name="connsiteY5" fmla="*/ 5924310 h 5924310"/>
              <a:gd name="connsiteX6" fmla="*/ 0 w 4291243"/>
              <a:gd name="connsiteY6" fmla="*/ 5917694 h 5924310"/>
              <a:gd name="connsiteX7" fmla="*/ 3007 w 4291243"/>
              <a:gd name="connsiteY7" fmla="*/ 6616 h 5924310"/>
              <a:gd name="connsiteX8" fmla="*/ 9022 w 4291243"/>
              <a:gd name="connsiteY8" fmla="*/ 0 h 592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1243" h="5924310">
                <a:moveTo>
                  <a:pt x="9022" y="0"/>
                </a:moveTo>
                <a:cubicBezTo>
                  <a:pt x="4285227" y="0"/>
                  <a:pt x="4285227" y="0"/>
                  <a:pt x="4285227" y="0"/>
                </a:cubicBezTo>
                <a:cubicBezTo>
                  <a:pt x="4288235" y="0"/>
                  <a:pt x="4291243" y="3308"/>
                  <a:pt x="4291243" y="6616"/>
                </a:cubicBezTo>
                <a:lnTo>
                  <a:pt x="4288235" y="5917694"/>
                </a:lnTo>
                <a:cubicBezTo>
                  <a:pt x="4288235" y="5921002"/>
                  <a:pt x="4285227" y="5924310"/>
                  <a:pt x="4282220" y="5924310"/>
                </a:cubicBezTo>
                <a:cubicBezTo>
                  <a:pt x="6015" y="5924310"/>
                  <a:pt x="6015" y="5924310"/>
                  <a:pt x="6015" y="5924310"/>
                </a:cubicBezTo>
                <a:cubicBezTo>
                  <a:pt x="3007" y="5924310"/>
                  <a:pt x="0" y="5921002"/>
                  <a:pt x="0" y="5917694"/>
                </a:cubicBezTo>
                <a:cubicBezTo>
                  <a:pt x="3007" y="6616"/>
                  <a:pt x="3007" y="6616"/>
                  <a:pt x="3007" y="6616"/>
                </a:cubicBezTo>
                <a:cubicBezTo>
                  <a:pt x="3007" y="3308"/>
                  <a:pt x="6015" y="0"/>
                  <a:pt x="9022"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2710439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545884" y="2212489"/>
            <a:ext cx="3109057" cy="5451108"/>
          </a:xfrm>
          <a:custGeom>
            <a:avLst/>
            <a:gdLst>
              <a:gd name="connsiteX0" fmla="*/ 0 w 3109057"/>
              <a:gd name="connsiteY0" fmla="*/ 0 h 5451108"/>
              <a:gd name="connsiteX1" fmla="*/ 3109057 w 3109057"/>
              <a:gd name="connsiteY1" fmla="*/ 0 h 5451108"/>
              <a:gd name="connsiteX2" fmla="*/ 3109057 w 3109057"/>
              <a:gd name="connsiteY2" fmla="*/ 5451108 h 5451108"/>
              <a:gd name="connsiteX3" fmla="*/ 0 w 3109057"/>
              <a:gd name="connsiteY3" fmla="*/ 5451108 h 5451108"/>
            </a:gdLst>
            <a:ahLst/>
            <a:cxnLst>
              <a:cxn ang="0">
                <a:pos x="connsiteX0" y="connsiteY0"/>
              </a:cxn>
              <a:cxn ang="0">
                <a:pos x="connsiteX1" y="connsiteY1"/>
              </a:cxn>
              <a:cxn ang="0">
                <a:pos x="connsiteX2" y="connsiteY2"/>
              </a:cxn>
              <a:cxn ang="0">
                <a:pos x="connsiteX3" y="connsiteY3"/>
              </a:cxn>
            </a:cxnLst>
            <a:rect l="l" t="t" r="r" b="b"/>
            <a:pathLst>
              <a:path w="3109057" h="5451108">
                <a:moveTo>
                  <a:pt x="0" y="0"/>
                </a:moveTo>
                <a:lnTo>
                  <a:pt x="3109057" y="0"/>
                </a:lnTo>
                <a:lnTo>
                  <a:pt x="3109057" y="5451108"/>
                </a:lnTo>
                <a:lnTo>
                  <a:pt x="0" y="5451108"/>
                </a:lnTo>
                <a:close/>
              </a:path>
            </a:pathLst>
          </a:custGeom>
        </p:spPr>
        <p:txBody>
          <a:bodyPr wrap="square">
            <a:noAutofit/>
          </a:bodyPr>
          <a:lstStyle/>
          <a:p>
            <a:endParaRPr lang="en-US"/>
          </a:p>
        </p:txBody>
      </p:sp>
    </p:spTree>
    <p:extLst>
      <p:ext uri="{BB962C8B-B14F-4D97-AF65-F5344CB8AC3E}">
        <p14:creationId xmlns:p14="http://schemas.microsoft.com/office/powerpoint/2010/main" val="18548577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081696" y="2295220"/>
            <a:ext cx="1931297" cy="2258365"/>
          </a:xfrm>
          <a:custGeom>
            <a:avLst/>
            <a:gdLst>
              <a:gd name="connsiteX0" fmla="*/ 280782 w 1931297"/>
              <a:gd name="connsiteY0" fmla="*/ 0 h 2258365"/>
              <a:gd name="connsiteX1" fmla="*/ 1641418 w 1931297"/>
              <a:gd name="connsiteY1" fmla="*/ 0 h 2258365"/>
              <a:gd name="connsiteX2" fmla="*/ 1931297 w 1931297"/>
              <a:gd name="connsiteY2" fmla="*/ 261783 h 2258365"/>
              <a:gd name="connsiteX3" fmla="*/ 1931297 w 1931297"/>
              <a:gd name="connsiteY3" fmla="*/ 1991518 h 2258365"/>
              <a:gd name="connsiteX4" fmla="*/ 1655433 w 1931297"/>
              <a:gd name="connsiteY4" fmla="*/ 2257972 h 2258365"/>
              <a:gd name="connsiteX5" fmla="*/ 266521 w 1931297"/>
              <a:gd name="connsiteY5" fmla="*/ 2257972 h 2258365"/>
              <a:gd name="connsiteX6" fmla="*/ 0 w 1931297"/>
              <a:gd name="connsiteY6" fmla="*/ 1977507 h 2258365"/>
              <a:gd name="connsiteX7" fmla="*/ 0 w 1931297"/>
              <a:gd name="connsiteY7" fmla="*/ 313402 h 2258365"/>
              <a:gd name="connsiteX8" fmla="*/ 280782 w 1931297"/>
              <a:gd name="connsiteY8" fmla="*/ 0 h 225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1297" h="2258365">
                <a:moveTo>
                  <a:pt x="280782" y="0"/>
                </a:moveTo>
                <a:cubicBezTo>
                  <a:pt x="1641418" y="0"/>
                  <a:pt x="1641418" y="0"/>
                  <a:pt x="1641418" y="0"/>
                </a:cubicBezTo>
                <a:cubicBezTo>
                  <a:pt x="1861225" y="0"/>
                  <a:pt x="1931297" y="163706"/>
                  <a:pt x="1931297" y="261783"/>
                </a:cubicBezTo>
                <a:cubicBezTo>
                  <a:pt x="1931297" y="1991518"/>
                  <a:pt x="1931297" y="1991518"/>
                  <a:pt x="1931297" y="1991518"/>
                </a:cubicBezTo>
                <a:cubicBezTo>
                  <a:pt x="1931297" y="2183247"/>
                  <a:pt x="1805167" y="2257972"/>
                  <a:pt x="1655433" y="2257972"/>
                </a:cubicBezTo>
                <a:cubicBezTo>
                  <a:pt x="266521" y="2257972"/>
                  <a:pt x="266521" y="2257972"/>
                  <a:pt x="266521" y="2257972"/>
                </a:cubicBezTo>
                <a:cubicBezTo>
                  <a:pt x="103019" y="2267312"/>
                  <a:pt x="0" y="2108522"/>
                  <a:pt x="0" y="1977507"/>
                </a:cubicBezTo>
                <a:cubicBezTo>
                  <a:pt x="0" y="1561358"/>
                  <a:pt x="0" y="313402"/>
                  <a:pt x="0" y="313402"/>
                </a:cubicBezTo>
                <a:cubicBezTo>
                  <a:pt x="0" y="168377"/>
                  <a:pt x="89004" y="0"/>
                  <a:pt x="280782"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942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3429000"/>
            <a:ext cx="12192000" cy="3429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048878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94658" y="794658"/>
            <a:ext cx="10602685" cy="5268685"/>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txBody>
          <a:bodyPr wrap="square">
            <a:noAutofit/>
          </a:bodyPr>
          <a:lstStyle/>
          <a:p>
            <a:endParaRPr lang="en-US"/>
          </a:p>
        </p:txBody>
      </p:sp>
    </p:spTree>
    <p:extLst>
      <p:ext uri="{BB962C8B-B14F-4D97-AF65-F5344CB8AC3E}">
        <p14:creationId xmlns:p14="http://schemas.microsoft.com/office/powerpoint/2010/main" val="93545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a:xfrm>
            <a:off x="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
        <p:nvSpPr>
          <p:cNvPr id="17" name="Picture Placeholder 16"/>
          <p:cNvSpPr>
            <a:spLocks noGrp="1"/>
          </p:cNvSpPr>
          <p:nvPr>
            <p:ph type="pic" sz="quarter" idx="11"/>
          </p:nvPr>
        </p:nvSpPr>
        <p:spPr>
          <a:xfrm>
            <a:off x="609600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
        <p:nvSpPr>
          <p:cNvPr id="18" name="Picture Placeholder 17"/>
          <p:cNvSpPr>
            <a:spLocks noGrp="1"/>
          </p:cNvSpPr>
          <p:nvPr>
            <p:ph type="pic" sz="quarter" idx="12"/>
          </p:nvPr>
        </p:nvSpPr>
        <p:spPr>
          <a:xfrm>
            <a:off x="0" y="342900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
        <p:nvSpPr>
          <p:cNvPr id="15" name="Picture Placeholder 14"/>
          <p:cNvSpPr>
            <a:spLocks noGrp="1"/>
          </p:cNvSpPr>
          <p:nvPr>
            <p:ph type="pic" sz="quarter" idx="13"/>
          </p:nvPr>
        </p:nvSpPr>
        <p:spPr>
          <a:xfrm>
            <a:off x="6096000" y="342900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79536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609600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283862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184687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609600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
        <p:nvSpPr>
          <p:cNvPr id="7" name="Picture Placeholder 6"/>
          <p:cNvSpPr>
            <a:spLocks noGrp="1"/>
          </p:cNvSpPr>
          <p:nvPr>
            <p:ph type="pic" sz="quarter" idx="13"/>
          </p:nvPr>
        </p:nvSpPr>
        <p:spPr>
          <a:xfrm>
            <a:off x="6096000" y="342900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6096000" h="3429000">
                <a:moveTo>
                  <a:pt x="0" y="0"/>
                </a:moveTo>
                <a:lnTo>
                  <a:pt x="6096000" y="0"/>
                </a:lnTo>
                <a:lnTo>
                  <a:pt x="6096000"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22389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800" b="0" i="0">
                <a:solidFill>
                  <a:schemeClr val="tx1">
                    <a:lumMod val="65000"/>
                    <a:lumOff val="35000"/>
                  </a:schemeClr>
                </a:solidFill>
                <a:latin typeface="Roboto Thin" charset="0"/>
                <a:ea typeface="Roboto Thin" charset="0"/>
                <a:cs typeface="Roboto Thin" charset="0"/>
              </a:defRPr>
            </a:lvl1pPr>
          </a:lstStyle>
          <a:p>
            <a:fld id="{1D04B088-393E-434A-BA8E-C930C681F838}" type="datetimeFigureOut">
              <a:rPr lang="en-US" smtClean="0"/>
              <a:pPr/>
              <a:t>9/25/2018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800" b="0" i="0">
                <a:solidFill>
                  <a:schemeClr val="tx1">
                    <a:lumMod val="65000"/>
                    <a:lumOff val="35000"/>
                  </a:schemeClr>
                </a:solidFill>
                <a:latin typeface="Roboto Thin" charset="0"/>
                <a:ea typeface="Roboto Thin" charset="0"/>
                <a:cs typeface="Roboto Thin"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800" b="0" i="0">
                <a:solidFill>
                  <a:schemeClr val="tx1">
                    <a:lumMod val="65000"/>
                    <a:lumOff val="35000"/>
                  </a:schemeClr>
                </a:solidFill>
                <a:latin typeface="Roboto Thin" charset="0"/>
                <a:ea typeface="Roboto Thin" charset="0"/>
                <a:cs typeface="Roboto Thin" charset="0"/>
              </a:defRPr>
            </a:lvl1pPr>
          </a:lstStyle>
          <a:p>
            <a:fld id="{F3BDBCB1-AAE6-2947-A82E-4EA4E39F932F}" type="slidenum">
              <a:rPr lang="en-US" smtClean="0"/>
              <a:pPr/>
              <a:t>‹#›</a:t>
            </a:fld>
            <a:endParaRPr lang="en-US"/>
          </a:p>
        </p:txBody>
      </p:sp>
    </p:spTree>
    <p:extLst>
      <p:ext uri="{BB962C8B-B14F-4D97-AF65-F5344CB8AC3E}">
        <p14:creationId xmlns:p14="http://schemas.microsoft.com/office/powerpoint/2010/main" val="67517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71" r:id="rId4"/>
    <p:sldLayoutId id="2147483656" r:id="rId5"/>
    <p:sldLayoutId id="2147483662" r:id="rId6"/>
    <p:sldLayoutId id="2147483664" r:id="rId7"/>
    <p:sldLayoutId id="2147483666" r:id="rId8"/>
    <p:sldLayoutId id="2147483663" r:id="rId9"/>
    <p:sldLayoutId id="2147483665" r:id="rId10"/>
    <p:sldLayoutId id="2147483655" r:id="rId11"/>
    <p:sldLayoutId id="2147483651" r:id="rId12"/>
    <p:sldLayoutId id="2147483657" r:id="rId13"/>
    <p:sldLayoutId id="2147483675" r:id="rId14"/>
    <p:sldLayoutId id="2147483674" r:id="rId15"/>
    <p:sldLayoutId id="2147483652" r:id="rId16"/>
    <p:sldLayoutId id="2147483653" r:id="rId17"/>
    <p:sldLayoutId id="2147483654" r:id="rId18"/>
    <p:sldLayoutId id="2147483659" r:id="rId19"/>
    <p:sldLayoutId id="2147483673" r:id="rId20"/>
    <p:sldLayoutId id="2147483658" r:id="rId21"/>
    <p:sldLayoutId id="2147483660" r:id="rId22"/>
    <p:sldLayoutId id="2147483670" r:id="rId23"/>
    <p:sldLayoutId id="2147483672" r:id="rId24"/>
    <p:sldLayoutId id="2147483676" r:id="rId25"/>
    <p:sldLayoutId id="2147483667" r:id="rId26"/>
    <p:sldLayoutId id="2147483668" r:id="rId27"/>
    <p:sldLayoutId id="2147483669" r:id="rId28"/>
    <p:sldLayoutId id="2147483677" r:id="rId29"/>
    <p:sldLayoutId id="2147483678" r:id="rId30"/>
    <p:sldLayoutId id="2147483679" r:id="rId31"/>
    <p:sldLayoutId id="2147483680" r:id="rId32"/>
  </p:sldLayoutIdLst>
  <p:txStyles>
    <p:titleStyle>
      <a:lvl1pPr algn="l" defTabSz="914400" rtl="0" eaLnBrk="1" latinLnBrk="0" hangingPunct="1">
        <a:lnSpc>
          <a:spcPct val="90000"/>
        </a:lnSpc>
        <a:spcBef>
          <a:spcPct val="0"/>
        </a:spcBef>
        <a:buNone/>
        <a:defRPr sz="2400" b="0" i="0" kern="1200">
          <a:solidFill>
            <a:schemeClr val="tx1">
              <a:lumMod val="65000"/>
              <a:lumOff val="35000"/>
            </a:schemeClr>
          </a:solidFill>
          <a:latin typeface="微軟正黑體 Light" panose="020B0304030504040204" pitchFamily="34" charset="-120"/>
          <a:ea typeface="微軟正黑體 Light" panose="020B0304030504040204" pitchFamily="34" charset="-120"/>
          <a:cs typeface="微軟正黑體 Light" panose="020B0304030504040204" pitchFamily="34" charset="-120"/>
        </a:defRPr>
      </a:lvl1pPr>
    </p:titleStyle>
    <p:bodyStyle>
      <a:lvl1pPr marL="0" indent="0" algn="l" defTabSz="914400" rtl="0" eaLnBrk="1" latinLnBrk="0" hangingPunct="1">
        <a:lnSpc>
          <a:spcPct val="90000"/>
        </a:lnSpc>
        <a:spcBef>
          <a:spcPts val="1000"/>
        </a:spcBef>
        <a:buFont typeface="Arial"/>
        <a:buNone/>
        <a:defRPr sz="1200" b="0" i="0" kern="1200">
          <a:solidFill>
            <a:schemeClr val="tx1">
              <a:lumMod val="65000"/>
              <a:lumOff val="35000"/>
            </a:schemeClr>
          </a:solidFill>
          <a:latin typeface="微軟正黑體 Light" panose="020B0304030504040204" pitchFamily="34" charset="-120"/>
          <a:ea typeface="微軟正黑體 Light" panose="020B0304030504040204" pitchFamily="34" charset="-120"/>
          <a:cs typeface="微軟正黑體 Light" panose="020B0304030504040204" pitchFamily="34" charset="-120"/>
        </a:defRPr>
      </a:lvl1pPr>
      <a:lvl2pPr marL="685800" indent="-228600" algn="l" defTabSz="914400" rtl="0" eaLnBrk="1" latinLnBrk="0" hangingPunct="1">
        <a:lnSpc>
          <a:spcPct val="90000"/>
        </a:lnSpc>
        <a:spcBef>
          <a:spcPts val="500"/>
        </a:spcBef>
        <a:buFont typeface="Arial"/>
        <a:buChar char="•"/>
        <a:defRPr sz="800" b="0" i="0" kern="1200">
          <a:solidFill>
            <a:schemeClr val="tx1">
              <a:lumMod val="65000"/>
              <a:lumOff val="35000"/>
            </a:schemeClr>
          </a:solidFill>
          <a:latin typeface="Roboto Thin" charset="0"/>
          <a:ea typeface="Roboto Thin" charset="0"/>
          <a:cs typeface="Roboto Thin" charset="0"/>
        </a:defRPr>
      </a:lvl2pPr>
      <a:lvl3pPr marL="1143000" indent="-228600" algn="l" defTabSz="914400" rtl="0" eaLnBrk="1" latinLnBrk="0" hangingPunct="1">
        <a:lnSpc>
          <a:spcPct val="90000"/>
        </a:lnSpc>
        <a:spcBef>
          <a:spcPts val="500"/>
        </a:spcBef>
        <a:buFont typeface="Arial"/>
        <a:buChar char="•"/>
        <a:defRPr sz="800" b="0" i="0" kern="1200">
          <a:solidFill>
            <a:schemeClr val="tx1">
              <a:lumMod val="65000"/>
              <a:lumOff val="35000"/>
            </a:schemeClr>
          </a:solidFill>
          <a:latin typeface="Roboto Thin" charset="0"/>
          <a:ea typeface="Roboto Thin" charset="0"/>
          <a:cs typeface="Roboto Thin" charset="0"/>
        </a:defRPr>
      </a:lvl3pPr>
      <a:lvl4pPr marL="1600200" indent="-228600" algn="l" defTabSz="914400" rtl="0" eaLnBrk="1" latinLnBrk="0" hangingPunct="1">
        <a:lnSpc>
          <a:spcPct val="90000"/>
        </a:lnSpc>
        <a:spcBef>
          <a:spcPts val="500"/>
        </a:spcBef>
        <a:buFont typeface="Arial"/>
        <a:buChar char="•"/>
        <a:defRPr sz="800" b="0" i="0" kern="1200">
          <a:solidFill>
            <a:schemeClr val="tx1">
              <a:lumMod val="65000"/>
              <a:lumOff val="35000"/>
            </a:schemeClr>
          </a:solidFill>
          <a:latin typeface="Roboto Thin" charset="0"/>
          <a:ea typeface="Roboto Thin" charset="0"/>
          <a:cs typeface="Roboto Thin" charset="0"/>
        </a:defRPr>
      </a:lvl4pPr>
      <a:lvl5pPr marL="2057400" indent="-228600" algn="l" defTabSz="914400" rtl="0" eaLnBrk="1" latinLnBrk="0" hangingPunct="1">
        <a:lnSpc>
          <a:spcPct val="90000"/>
        </a:lnSpc>
        <a:spcBef>
          <a:spcPts val="500"/>
        </a:spcBef>
        <a:buFont typeface="Arial"/>
        <a:buChar char="•"/>
        <a:defRPr sz="800" b="0" i="0" kern="1200">
          <a:solidFill>
            <a:schemeClr val="tx1">
              <a:lumMod val="65000"/>
              <a:lumOff val="35000"/>
            </a:schemeClr>
          </a:solidFill>
          <a:latin typeface="Roboto Thin" charset="0"/>
          <a:ea typeface="Roboto Thin" charset="0"/>
          <a:cs typeface="Roboto Thin"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7333B">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p:nvPr/>
        </p:nvGrpSpPr>
        <p:grpSpPr>
          <a:xfrm>
            <a:off x="1153256" y="4648134"/>
            <a:ext cx="2367086" cy="3049340"/>
            <a:chOff x="4421757" y="3739789"/>
            <a:chExt cx="3352918" cy="4319315"/>
          </a:xfrm>
        </p:grpSpPr>
        <p:sp>
          <p:nvSpPr>
            <p:cNvPr id="9" name="Rectangle 8"/>
            <p:cNvSpPr/>
            <p:nvPr/>
          </p:nvSpPr>
          <p:spPr>
            <a:xfrm rot="18900000" flipV="1">
              <a:off x="4421757" y="3739789"/>
              <a:ext cx="3352918" cy="3352918"/>
            </a:xfrm>
            <a:prstGeom prst="rect">
              <a:avLst/>
            </a:prstGeom>
            <a:noFill/>
            <a:ln w="101600">
              <a:solidFill>
                <a:srgbClr val="FF9F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18900000" flipV="1">
              <a:off x="5501887" y="5138345"/>
              <a:ext cx="1192658" cy="1192658"/>
            </a:xfrm>
            <a:prstGeom prst="rect">
              <a:avLst/>
            </a:prstGeom>
            <a:noFill/>
            <a:ln w="101600">
              <a:solidFill>
                <a:srgbClr val="FF9F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18900000" flipV="1">
              <a:off x="4912474" y="5687620"/>
              <a:ext cx="2371484" cy="2371484"/>
            </a:xfrm>
            <a:prstGeom prst="rect">
              <a:avLst/>
            </a:prstGeom>
            <a:noFill/>
            <a:ln w="25400">
              <a:solidFill>
                <a:srgbClr val="FF9F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ight Triangle 11"/>
          <p:cNvSpPr/>
          <p:nvPr/>
        </p:nvSpPr>
        <p:spPr>
          <a:xfrm rot="18900000">
            <a:off x="2107876" y="3277094"/>
            <a:ext cx="457848" cy="457848"/>
          </a:xfrm>
          <a:prstGeom prst="rtTriangle">
            <a:avLst/>
          </a:prstGeom>
          <a:solidFill>
            <a:srgbClr val="FF9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文字方塊 2"/>
          <p:cNvSpPr txBox="1"/>
          <p:nvPr/>
        </p:nvSpPr>
        <p:spPr>
          <a:xfrm>
            <a:off x="4238172" y="3314301"/>
            <a:ext cx="7010400" cy="707886"/>
          </a:xfrm>
          <a:prstGeom prst="rect">
            <a:avLst/>
          </a:prstGeom>
          <a:noFill/>
        </p:spPr>
        <p:txBody>
          <a:bodyPr wrap="square" rtlCol="0">
            <a:spAutoFit/>
          </a:bodyPr>
          <a:lstStyle/>
          <a:p>
            <a:pPr fontAlgn="ctr"/>
            <a:r>
              <a:rPr lang="en-US" altLang="zh-TW" sz="2000" dirty="0">
                <a:solidFill>
                  <a:srgbClr val="FF9F1B"/>
                </a:solidFill>
                <a:latin typeface="Arial" panose="020B0604020202020204" pitchFamily="34" charset="0"/>
                <a:cs typeface="Arial" panose="020B0604020202020204" pitchFamily="34" charset="0"/>
              </a:rPr>
              <a:t>International Journal of Human-Computer Studies</a:t>
            </a:r>
          </a:p>
          <a:p>
            <a:pPr fontAlgn="ctr"/>
            <a:r>
              <a:rPr lang="en-US" altLang="zh-TW" sz="2000" dirty="0">
                <a:solidFill>
                  <a:srgbClr val="FF9F1B"/>
                </a:solidFill>
                <a:latin typeface="Arial" panose="020B0604020202020204" pitchFamily="34" charset="0"/>
                <a:cs typeface="Arial" panose="020B0604020202020204" pitchFamily="34" charset="0"/>
              </a:rPr>
              <a:t>Volume 110, February 2018, Pages 1-11</a:t>
            </a:r>
          </a:p>
        </p:txBody>
      </p:sp>
      <p:sp>
        <p:nvSpPr>
          <p:cNvPr id="6" name="文字方塊 5"/>
          <p:cNvSpPr txBox="1"/>
          <p:nvPr/>
        </p:nvSpPr>
        <p:spPr>
          <a:xfrm>
            <a:off x="2113408" y="1528769"/>
            <a:ext cx="7725192" cy="523220"/>
          </a:xfrm>
          <a:prstGeom prst="rect">
            <a:avLst/>
          </a:prstGeom>
          <a:noFill/>
        </p:spPr>
        <p:txBody>
          <a:bodyPr wrap="none" rtlCol="0">
            <a:spAutoFit/>
          </a:bodyPr>
          <a:lstStyle/>
          <a:p>
            <a:r>
              <a:rPr lang="zh-TW" altLang="en-US" sz="2800" dirty="0">
                <a:solidFill>
                  <a:srgbClr val="FF9F1B"/>
                </a:solidFill>
                <a:latin typeface="微軟正黑體 Light" panose="020B0304030504040204" pitchFamily="34" charset="-120"/>
                <a:ea typeface="微軟正黑體 Light" panose="020B0304030504040204" pitchFamily="34" charset="-120"/>
              </a:rPr>
              <a:t>圖像類型表示：</a:t>
            </a:r>
            <a:r>
              <a:rPr lang="zh-TW" altLang="en-US" sz="2800" dirty="0" smtClean="0">
                <a:solidFill>
                  <a:srgbClr val="FF9F1B"/>
                </a:solidFill>
                <a:latin typeface="微軟正黑體 Light" panose="020B0304030504040204" pitchFamily="34" charset="-120"/>
                <a:ea typeface="微軟正黑體 Light" panose="020B0304030504040204" pitchFamily="34" charset="-120"/>
              </a:rPr>
              <a:t>對智力障礙用戶</a:t>
            </a:r>
            <a:r>
              <a:rPr lang="zh-TW" altLang="en-US" sz="2800" dirty="0">
                <a:solidFill>
                  <a:srgbClr val="FF9F1B"/>
                </a:solidFill>
                <a:latin typeface="微軟正黑體 Light" panose="020B0304030504040204" pitchFamily="34" charset="-120"/>
                <a:ea typeface="微軟正黑體 Light" panose="020B0304030504040204" pitchFamily="34" charset="-120"/>
              </a:rPr>
              <a:t>偏好的初步研究</a:t>
            </a:r>
          </a:p>
        </p:txBody>
      </p:sp>
      <p:sp>
        <p:nvSpPr>
          <p:cNvPr id="5" name="矩形 4"/>
          <p:cNvSpPr/>
          <p:nvPr/>
        </p:nvSpPr>
        <p:spPr>
          <a:xfrm>
            <a:off x="333829" y="2109298"/>
            <a:ext cx="11698513" cy="553998"/>
          </a:xfrm>
          <a:prstGeom prst="rect">
            <a:avLst/>
          </a:prstGeom>
        </p:spPr>
        <p:txBody>
          <a:bodyPr wrap="square">
            <a:spAutoFit/>
          </a:bodyPr>
          <a:lstStyle/>
          <a:p>
            <a:pPr>
              <a:lnSpc>
                <a:spcPct val="150000"/>
              </a:lnSpc>
            </a:pPr>
            <a:r>
              <a:rPr lang="en-US" altLang="zh-TW" sz="2000" dirty="0">
                <a:solidFill>
                  <a:srgbClr val="FF9F1B"/>
                </a:solidFill>
                <a:latin typeface="Arial" panose="020B0604020202020204" pitchFamily="34" charset="0"/>
              </a:rPr>
              <a:t>Image-type representation: A preliminary study on preferences of users with intellectual disabilities</a:t>
            </a:r>
            <a:endParaRPr lang="en-US" altLang="zh-TW" sz="2000" b="0" i="0" dirty="0">
              <a:solidFill>
                <a:srgbClr val="FF9F1B"/>
              </a:solidFill>
              <a:effectLst/>
              <a:latin typeface="Arial" panose="020B0604020202020204" pitchFamily="34" charset="0"/>
            </a:endParaRPr>
          </a:p>
        </p:txBody>
      </p:sp>
      <p:sp>
        <p:nvSpPr>
          <p:cNvPr id="2" name="矩形 1"/>
          <p:cNvSpPr/>
          <p:nvPr/>
        </p:nvSpPr>
        <p:spPr>
          <a:xfrm>
            <a:off x="4238172" y="4286637"/>
            <a:ext cx="7387771" cy="553998"/>
          </a:xfrm>
          <a:prstGeom prst="rect">
            <a:avLst/>
          </a:prstGeom>
          <a:noFill/>
        </p:spPr>
        <p:txBody>
          <a:bodyPr wrap="square" rtlCol="0">
            <a:spAutoFit/>
          </a:bodyPr>
          <a:lstStyle/>
          <a:p>
            <a:pPr fontAlgn="ctr">
              <a:lnSpc>
                <a:spcPct val="150000"/>
              </a:lnSpc>
            </a:pPr>
            <a:r>
              <a:rPr lang="en-US" altLang="zh-TW" sz="2000" dirty="0" err="1">
                <a:solidFill>
                  <a:srgbClr val="FF9F1B"/>
                </a:solidFill>
                <a:latin typeface="Arial" panose="020B0604020202020204" pitchFamily="34" charset="0"/>
                <a:cs typeface="Arial" panose="020B0604020202020204" pitchFamily="34" charset="0"/>
              </a:rPr>
              <a:t>Tânia</a:t>
            </a:r>
            <a:r>
              <a:rPr lang="zh-TW" altLang="en-US" sz="2000" dirty="0">
                <a:solidFill>
                  <a:srgbClr val="FF9F1B"/>
                </a:solidFill>
                <a:latin typeface="Arial" panose="020B0604020202020204" pitchFamily="34" charset="0"/>
                <a:cs typeface="Arial" panose="020B0604020202020204" pitchFamily="34" charset="0"/>
              </a:rPr>
              <a:t> </a:t>
            </a:r>
            <a:r>
              <a:rPr lang="en-US" altLang="zh-TW" sz="2000" dirty="0">
                <a:solidFill>
                  <a:srgbClr val="FF9F1B"/>
                </a:solidFill>
                <a:latin typeface="Arial" panose="020B0604020202020204" pitchFamily="34" charset="0"/>
                <a:cs typeface="Arial" panose="020B0604020202020204" pitchFamily="34" charset="0"/>
              </a:rPr>
              <a:t>Rocha</a:t>
            </a:r>
            <a:r>
              <a:rPr lang="zh-TW" altLang="en-US" sz="2000" dirty="0">
                <a:solidFill>
                  <a:srgbClr val="FF9F1B"/>
                </a:solidFill>
                <a:latin typeface="Arial" panose="020B0604020202020204" pitchFamily="34" charset="0"/>
                <a:cs typeface="Arial" panose="020B0604020202020204" pitchFamily="34" charset="0"/>
              </a:rPr>
              <a:t> </a:t>
            </a:r>
            <a:r>
              <a:rPr lang="en-US" altLang="zh-TW" sz="2000" dirty="0" smtClean="0">
                <a:solidFill>
                  <a:srgbClr val="FF9F1B"/>
                </a:solidFill>
                <a:latin typeface="Arial" panose="020B0604020202020204" pitchFamily="34" charset="0"/>
                <a:cs typeface="Arial" panose="020B0604020202020204" pitchFamily="34" charset="0"/>
              </a:rPr>
              <a:t>,</a:t>
            </a:r>
            <a:r>
              <a:rPr lang="en-US" altLang="zh-TW" sz="2000" dirty="0" err="1" smtClean="0">
                <a:solidFill>
                  <a:srgbClr val="FF9F1B"/>
                </a:solidFill>
                <a:latin typeface="Arial" panose="020B0604020202020204" pitchFamily="34" charset="0"/>
                <a:cs typeface="Arial" panose="020B0604020202020204" pitchFamily="34" charset="0"/>
              </a:rPr>
              <a:t>Maximino</a:t>
            </a:r>
            <a:r>
              <a:rPr lang="en-US" altLang="zh-TW" sz="2000" dirty="0" smtClean="0">
                <a:solidFill>
                  <a:srgbClr val="FF9F1B"/>
                </a:solidFill>
                <a:latin typeface="Arial" panose="020B0604020202020204" pitchFamily="34" charset="0"/>
                <a:cs typeface="Arial" panose="020B0604020202020204" pitchFamily="34" charset="0"/>
              </a:rPr>
              <a:t> </a:t>
            </a:r>
            <a:r>
              <a:rPr lang="en-US" altLang="zh-TW" sz="2000" dirty="0" err="1" smtClean="0">
                <a:solidFill>
                  <a:srgbClr val="FF9F1B"/>
                </a:solidFill>
                <a:latin typeface="Arial" panose="020B0604020202020204" pitchFamily="34" charset="0"/>
                <a:cs typeface="Arial" panose="020B0604020202020204" pitchFamily="34" charset="0"/>
              </a:rPr>
              <a:t>Bessa,Rute</a:t>
            </a:r>
            <a:r>
              <a:rPr lang="en-US" altLang="zh-TW" sz="2000" dirty="0" smtClean="0">
                <a:solidFill>
                  <a:srgbClr val="FF9F1B"/>
                </a:solidFill>
                <a:latin typeface="Arial" panose="020B0604020202020204" pitchFamily="34" charset="0"/>
                <a:cs typeface="Arial" panose="020B0604020202020204" pitchFamily="34" charset="0"/>
              </a:rPr>
              <a:t> </a:t>
            </a:r>
            <a:r>
              <a:rPr lang="en-US" altLang="zh-TW" sz="2000" dirty="0" err="1" smtClean="0">
                <a:solidFill>
                  <a:srgbClr val="FF9F1B"/>
                </a:solidFill>
                <a:latin typeface="Arial" panose="020B0604020202020204" pitchFamily="34" charset="0"/>
                <a:cs typeface="Arial" panose="020B0604020202020204" pitchFamily="34" charset="0"/>
              </a:rPr>
              <a:t>Bastardo,Luís</a:t>
            </a:r>
            <a:r>
              <a:rPr lang="en-US" altLang="zh-TW" sz="2000" dirty="0" smtClean="0">
                <a:solidFill>
                  <a:srgbClr val="FF9F1B"/>
                </a:solidFill>
                <a:latin typeface="Arial" panose="020B0604020202020204" pitchFamily="34" charset="0"/>
                <a:cs typeface="Arial" panose="020B0604020202020204" pitchFamily="34" charset="0"/>
              </a:rPr>
              <a:t> </a:t>
            </a:r>
            <a:r>
              <a:rPr lang="en-US" altLang="zh-TW" sz="2000" dirty="0" err="1">
                <a:solidFill>
                  <a:srgbClr val="FF9F1B"/>
                </a:solidFill>
                <a:latin typeface="Arial" panose="020B0604020202020204" pitchFamily="34" charset="0"/>
                <a:cs typeface="Arial" panose="020B0604020202020204" pitchFamily="34" charset="0"/>
              </a:rPr>
              <a:t>Magalhães</a:t>
            </a:r>
            <a:endParaRPr lang="fr-FR" altLang="zh-TW" sz="2000" dirty="0">
              <a:solidFill>
                <a:srgbClr val="FF9F1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6892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52431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心理學家檢測</a:t>
            </a:r>
            <a:r>
              <a:rPr lang="en-US" altLang="zh-TW" sz="2400" dirty="0" smtClean="0">
                <a:solidFill>
                  <a:schemeClr val="tx1">
                    <a:lumMod val="75000"/>
                    <a:lumOff val="25000"/>
                  </a:schemeClr>
                </a:solidFill>
                <a:latin typeface="Roboto Medium" charset="0"/>
                <a:ea typeface="Roboto Medium" charset="0"/>
                <a:cs typeface="Roboto Medium" charset="0"/>
              </a:rPr>
              <a:t>20</a:t>
            </a:r>
            <a:r>
              <a:rPr lang="zh-TW" altLang="en-US" sz="2400" dirty="0" smtClean="0">
                <a:solidFill>
                  <a:schemeClr val="tx1">
                    <a:lumMod val="75000"/>
                    <a:lumOff val="25000"/>
                  </a:schemeClr>
                </a:solidFill>
                <a:latin typeface="Roboto Medium" charset="0"/>
                <a:ea typeface="Roboto Medium" charset="0"/>
                <a:cs typeface="Roboto Medium" charset="0"/>
              </a:rPr>
              <a:t>名受測者的病情</a:t>
            </a:r>
            <a:r>
              <a:rPr lang="zh-TW" altLang="en-US" sz="2400" dirty="0">
                <a:solidFill>
                  <a:schemeClr val="tx1">
                    <a:lumMod val="75000"/>
                    <a:lumOff val="25000"/>
                  </a:schemeClr>
                </a:solidFill>
                <a:latin typeface="Roboto Medium" charset="0"/>
                <a:ea typeface="Roboto Medium" charset="0"/>
                <a:cs typeface="Roboto Medium" charset="0"/>
              </a:rPr>
              <a:t>及其嚴重</a:t>
            </a:r>
            <a:r>
              <a:rPr lang="zh-TW" altLang="en-US" sz="2400" dirty="0" smtClean="0">
                <a:solidFill>
                  <a:schemeClr val="tx1">
                    <a:lumMod val="75000"/>
                    <a:lumOff val="25000"/>
                  </a:schemeClr>
                </a:solidFill>
                <a:latin typeface="Roboto Medium" charset="0"/>
                <a:ea typeface="Roboto Medium" charset="0"/>
                <a:cs typeface="Roboto Medium" charset="0"/>
              </a:rPr>
              <a:t>程度（</a:t>
            </a:r>
            <a:r>
              <a:rPr lang="zh-TW" altLang="en-US" sz="2400" dirty="0">
                <a:solidFill>
                  <a:schemeClr val="tx1">
                    <a:lumMod val="75000"/>
                    <a:lumOff val="25000"/>
                  </a:schemeClr>
                </a:solidFill>
                <a:latin typeface="Roboto Medium" charset="0"/>
                <a:ea typeface="Roboto Medium" charset="0"/>
                <a:cs typeface="Roboto Medium" charset="0"/>
              </a:rPr>
              <a:t>根據</a:t>
            </a:r>
            <a:r>
              <a:rPr lang="en-US" altLang="zh-TW" sz="2400" dirty="0">
                <a:solidFill>
                  <a:schemeClr val="tx1">
                    <a:lumMod val="75000"/>
                    <a:lumOff val="25000"/>
                  </a:schemeClr>
                </a:solidFill>
                <a:latin typeface="Roboto Medium" charset="0"/>
                <a:ea typeface="Roboto Medium" charset="0"/>
                <a:cs typeface="Roboto Medium" charset="0"/>
              </a:rPr>
              <a:t>DSM-V 2013</a:t>
            </a:r>
            <a:r>
              <a:rPr lang="zh-TW" altLang="en-US" sz="2400" dirty="0">
                <a:solidFill>
                  <a:schemeClr val="tx1">
                    <a:lumMod val="75000"/>
                    <a:lumOff val="25000"/>
                  </a:schemeClr>
                </a:solidFill>
                <a:latin typeface="Roboto Medium" charset="0"/>
                <a:ea typeface="Roboto Medium" charset="0"/>
                <a:cs typeface="Roboto Medium" charset="0"/>
              </a:rPr>
              <a:t>）。 </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en-US" altLang="zh-TW" sz="2400" dirty="0" smtClean="0">
                <a:solidFill>
                  <a:schemeClr val="tx1">
                    <a:lumMod val="75000"/>
                    <a:lumOff val="25000"/>
                  </a:schemeClr>
                </a:solidFill>
                <a:latin typeface="Roboto Medium" charset="0"/>
                <a:ea typeface="Roboto Medium" charset="0"/>
                <a:cs typeface="Roboto Medium" charset="0"/>
              </a:rPr>
              <a:t>8</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zh-TW" altLang="en-US" sz="2400" dirty="0">
                <a:solidFill>
                  <a:schemeClr val="tx1">
                    <a:lumMod val="75000"/>
                    <a:lumOff val="25000"/>
                  </a:schemeClr>
                </a:solidFill>
                <a:latin typeface="Roboto Medium" charset="0"/>
                <a:ea typeface="Roboto Medium" charset="0"/>
                <a:cs typeface="Roboto Medium" charset="0"/>
              </a:rPr>
              <a:t>受測者</a:t>
            </a:r>
            <a:r>
              <a:rPr lang="zh-TW" altLang="en-US" sz="2400" dirty="0" smtClean="0">
                <a:solidFill>
                  <a:schemeClr val="tx1">
                    <a:lumMod val="75000"/>
                    <a:lumOff val="25000"/>
                  </a:schemeClr>
                </a:solidFill>
                <a:latin typeface="Roboto Medium" charset="0"/>
                <a:ea typeface="Roboto Medium" charset="0"/>
                <a:cs typeface="Roboto Medium" charset="0"/>
              </a:rPr>
              <a:t>患有</a:t>
            </a:r>
            <a:r>
              <a:rPr lang="zh-TW" altLang="en-US" sz="2400" dirty="0">
                <a:solidFill>
                  <a:schemeClr val="tx1">
                    <a:lumMod val="75000"/>
                    <a:lumOff val="25000"/>
                  </a:schemeClr>
                </a:solidFill>
                <a:latin typeface="Roboto Medium" charset="0"/>
                <a:ea typeface="Roboto Medium" charset="0"/>
                <a:cs typeface="Roboto Medium" charset="0"/>
              </a:rPr>
              <a:t>胎兒酒精綜合</a:t>
            </a:r>
            <a:r>
              <a:rPr lang="zh-TW" altLang="en-US" sz="2400" dirty="0" smtClean="0">
                <a:solidFill>
                  <a:schemeClr val="tx1">
                    <a:lumMod val="75000"/>
                    <a:lumOff val="25000"/>
                  </a:schemeClr>
                </a:solidFill>
                <a:latin typeface="Roboto Medium" charset="0"/>
                <a:ea typeface="Roboto Medium" charset="0"/>
                <a:cs typeface="Roboto Medium" charset="0"/>
              </a:rPr>
              <a:t>徵</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5</a:t>
            </a:r>
            <a:r>
              <a:rPr lang="zh-TW" altLang="en-US" sz="2400" dirty="0" smtClean="0">
                <a:solidFill>
                  <a:schemeClr val="tx1">
                    <a:lumMod val="75000"/>
                    <a:lumOff val="25000"/>
                  </a:schemeClr>
                </a:solidFill>
                <a:latin typeface="Roboto Medium" charset="0"/>
                <a:ea typeface="Roboto Medium" charset="0"/>
                <a:cs typeface="Roboto Medium" charset="0"/>
              </a:rPr>
              <a:t>名輕度</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名中度程度</a:t>
            </a:r>
            <a:r>
              <a:rPr lang="en-US" altLang="zh-TW" sz="2400" dirty="0" smtClean="0">
                <a:solidFill>
                  <a:schemeClr val="tx1">
                    <a:lumMod val="75000"/>
                    <a:lumOff val="25000"/>
                  </a:schemeClr>
                </a:solidFill>
                <a:latin typeface="Roboto Medium" charset="0"/>
                <a:ea typeface="Roboto Medium" charset="0"/>
                <a:cs typeface="Roboto Medium" charset="0"/>
              </a:rPr>
              <a:t>)</a:t>
            </a:r>
          </a:p>
          <a:p>
            <a:r>
              <a:rPr lang="en-US" altLang="zh-TW" sz="2400" dirty="0" smtClean="0">
                <a:solidFill>
                  <a:schemeClr val="tx1">
                    <a:lumMod val="75000"/>
                    <a:lumOff val="25000"/>
                  </a:schemeClr>
                </a:solidFill>
                <a:latin typeface="Roboto Medium" charset="0"/>
                <a:ea typeface="Roboto Medium" charset="0"/>
                <a:cs typeface="Roboto Medium" charset="0"/>
              </a:rPr>
              <a:t>11</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zh-TW" altLang="en-US" sz="2400" dirty="0">
                <a:solidFill>
                  <a:schemeClr val="tx1">
                    <a:lumMod val="75000"/>
                    <a:lumOff val="25000"/>
                  </a:schemeClr>
                </a:solidFill>
                <a:latin typeface="Roboto Medium" charset="0"/>
                <a:ea typeface="Roboto Medium" charset="0"/>
                <a:cs typeface="Roboto Medium" charset="0"/>
              </a:rPr>
              <a:t>受測者</a:t>
            </a:r>
            <a:r>
              <a:rPr lang="zh-TW" altLang="en-US" sz="2400" dirty="0" smtClean="0">
                <a:solidFill>
                  <a:schemeClr val="tx1">
                    <a:lumMod val="75000"/>
                    <a:lumOff val="25000"/>
                  </a:schemeClr>
                </a:solidFill>
                <a:latin typeface="Roboto Medium" charset="0"/>
                <a:ea typeface="Roboto Medium" charset="0"/>
                <a:cs typeface="Roboto Medium" charset="0"/>
              </a:rPr>
              <a:t>患有</a:t>
            </a:r>
            <a:r>
              <a:rPr lang="zh-TW" altLang="en-US" sz="2400" dirty="0">
                <a:solidFill>
                  <a:schemeClr val="tx1">
                    <a:lumMod val="75000"/>
                    <a:lumOff val="25000"/>
                  </a:schemeClr>
                </a:solidFill>
                <a:latin typeface="Roboto Medium" charset="0"/>
                <a:ea typeface="Roboto Medium" charset="0"/>
                <a:cs typeface="Roboto Medium" charset="0"/>
              </a:rPr>
              <a:t>唐氏綜合</a:t>
            </a:r>
            <a:r>
              <a:rPr lang="zh-TW" altLang="en-US" sz="2400" dirty="0" smtClean="0">
                <a:solidFill>
                  <a:schemeClr val="tx1">
                    <a:lumMod val="75000"/>
                    <a:lumOff val="25000"/>
                  </a:schemeClr>
                </a:solidFill>
                <a:latin typeface="Roboto Medium" charset="0"/>
                <a:ea typeface="Roboto Medium" charset="0"/>
                <a:cs typeface="Roboto Medium" charset="0"/>
              </a:rPr>
              <a:t>症</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1</a:t>
            </a:r>
            <a:r>
              <a:rPr lang="zh-TW" altLang="en-US" sz="2400" dirty="0">
                <a:solidFill>
                  <a:schemeClr val="tx1">
                    <a:lumMod val="75000"/>
                    <a:lumOff val="25000"/>
                  </a:schemeClr>
                </a:solidFill>
                <a:latin typeface="Roboto Medium" charset="0"/>
                <a:ea typeface="Roboto Medium" charset="0"/>
                <a:cs typeface="Roboto Medium" charset="0"/>
              </a:rPr>
              <a:t>名</a:t>
            </a:r>
            <a:r>
              <a:rPr lang="zh-TW" altLang="en-US" sz="2400" dirty="0" smtClean="0">
                <a:solidFill>
                  <a:schemeClr val="tx1">
                    <a:lumMod val="75000"/>
                    <a:lumOff val="25000"/>
                  </a:schemeClr>
                </a:solidFill>
                <a:latin typeface="Roboto Medium" charset="0"/>
                <a:ea typeface="Roboto Medium" charset="0"/>
                <a:cs typeface="Roboto Medium" charset="0"/>
              </a:rPr>
              <a:t>嚴重認知</a:t>
            </a:r>
            <a:r>
              <a:rPr lang="zh-TW" altLang="en-US" sz="2400" dirty="0">
                <a:solidFill>
                  <a:schemeClr val="tx1">
                    <a:lumMod val="75000"/>
                    <a:lumOff val="25000"/>
                  </a:schemeClr>
                </a:solidFill>
                <a:latin typeface="Roboto Medium" charset="0"/>
                <a:ea typeface="Roboto Medium" charset="0"/>
                <a:cs typeface="Roboto Medium" charset="0"/>
              </a:rPr>
              <a:t>能力受損、</a:t>
            </a:r>
            <a:r>
              <a:rPr lang="en-US" altLang="zh-TW" sz="2400" dirty="0" smtClean="0">
                <a:solidFill>
                  <a:schemeClr val="tx1">
                    <a:lumMod val="75000"/>
                    <a:lumOff val="25000"/>
                  </a:schemeClr>
                </a:solidFill>
                <a:latin typeface="Roboto Medium" charset="0"/>
                <a:ea typeface="Roboto Medium" charset="0"/>
                <a:cs typeface="Roboto Medium" charset="0"/>
              </a:rPr>
              <a:t>10</a:t>
            </a:r>
            <a:r>
              <a:rPr lang="zh-TW" altLang="en-US" sz="2400" dirty="0">
                <a:solidFill>
                  <a:schemeClr val="tx1">
                    <a:lumMod val="75000"/>
                    <a:lumOff val="25000"/>
                  </a:schemeClr>
                </a:solidFill>
                <a:latin typeface="Roboto Medium" charset="0"/>
                <a:ea typeface="Roboto Medium" charset="0"/>
                <a:cs typeface="Roboto Medium" charset="0"/>
              </a:rPr>
              <a:t>名</a:t>
            </a:r>
            <a:r>
              <a:rPr lang="zh-TW" altLang="en-US" sz="2400" dirty="0" smtClean="0">
                <a:solidFill>
                  <a:schemeClr val="tx1">
                    <a:lumMod val="75000"/>
                    <a:lumOff val="25000"/>
                  </a:schemeClr>
                </a:solidFill>
                <a:latin typeface="Roboto Medium" charset="0"/>
                <a:ea typeface="Roboto Medium" charset="0"/>
                <a:cs typeface="Roboto Medium" charset="0"/>
              </a:rPr>
              <a:t>輕度</a:t>
            </a:r>
            <a:r>
              <a:rPr lang="en-US" altLang="zh-TW" sz="2400" dirty="0" smtClean="0">
                <a:solidFill>
                  <a:schemeClr val="tx1">
                    <a:lumMod val="75000"/>
                    <a:lumOff val="25000"/>
                  </a:schemeClr>
                </a:solidFill>
                <a:latin typeface="Roboto Medium" charset="0"/>
                <a:ea typeface="Roboto Medium" charset="0"/>
                <a:cs typeface="Roboto Medium" charset="0"/>
              </a:rPr>
              <a:t>)</a:t>
            </a:r>
          </a:p>
          <a:p>
            <a:r>
              <a:rPr lang="en-US" altLang="zh-TW" sz="2400" dirty="0" smtClean="0">
                <a:solidFill>
                  <a:schemeClr val="tx1">
                    <a:lumMod val="75000"/>
                    <a:lumOff val="25000"/>
                  </a:schemeClr>
                </a:solidFill>
                <a:latin typeface="Roboto Medium" charset="0"/>
                <a:ea typeface="Roboto Medium" charset="0"/>
                <a:cs typeface="Roboto Medium" charset="0"/>
              </a:rPr>
              <a:t>1</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zh-TW" altLang="en-US" sz="2400" dirty="0">
                <a:solidFill>
                  <a:schemeClr val="tx1">
                    <a:lumMod val="75000"/>
                    <a:lumOff val="25000"/>
                  </a:schemeClr>
                </a:solidFill>
                <a:latin typeface="Roboto Medium" charset="0"/>
                <a:ea typeface="Roboto Medium" charset="0"/>
                <a:cs typeface="Roboto Medium" charset="0"/>
              </a:rPr>
              <a:t>受測者</a:t>
            </a:r>
            <a:r>
              <a:rPr lang="zh-TW" altLang="en-US" sz="2400" dirty="0" smtClean="0">
                <a:solidFill>
                  <a:schemeClr val="tx1">
                    <a:lumMod val="75000"/>
                    <a:lumOff val="25000"/>
                  </a:schemeClr>
                </a:solidFill>
                <a:latin typeface="Roboto Medium" charset="0"/>
                <a:ea typeface="Roboto Medium" charset="0"/>
                <a:cs typeface="Roboto Medium" charset="0"/>
              </a:rPr>
              <a:t>患有</a:t>
            </a:r>
            <a:r>
              <a:rPr lang="zh-TW" altLang="en-US" sz="2400" dirty="0">
                <a:solidFill>
                  <a:schemeClr val="tx1">
                    <a:lumMod val="75000"/>
                    <a:lumOff val="25000"/>
                  </a:schemeClr>
                </a:solidFill>
                <a:latin typeface="Roboto Medium" charset="0"/>
                <a:ea typeface="Roboto Medium" charset="0"/>
                <a:cs typeface="Roboto Medium" charset="0"/>
              </a:rPr>
              <a:t>腦膜炎球菌病（稱為細菌性腦膜炎），並出現中度認知障礙（思考，學習和決策</a:t>
            </a:r>
            <a:r>
              <a:rPr lang="zh-TW" altLang="en-US" sz="2400" dirty="0" smtClean="0">
                <a:solidFill>
                  <a:schemeClr val="tx1">
                    <a:lumMod val="75000"/>
                    <a:lumOff val="25000"/>
                  </a:schemeClr>
                </a:solidFill>
                <a:latin typeface="Roboto Medium" charset="0"/>
                <a:ea typeface="Roboto Medium" charset="0"/>
                <a:cs typeface="Roboto Medium" charset="0"/>
              </a:rPr>
              <a:t>方面）。</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en-US" altLang="zh-TW" sz="2400" dirty="0" smtClean="0">
                <a:solidFill>
                  <a:schemeClr val="tx1">
                    <a:lumMod val="75000"/>
                    <a:lumOff val="25000"/>
                  </a:schemeClr>
                </a:solidFill>
                <a:latin typeface="Roboto Medium" charset="0"/>
                <a:ea typeface="Roboto Medium" charset="0"/>
                <a:cs typeface="Roboto Medium" charset="0"/>
              </a:rPr>
              <a:t>14</a:t>
            </a:r>
            <a:r>
              <a:rPr lang="zh-TW" altLang="en-US" sz="2400" dirty="0" smtClean="0">
                <a:solidFill>
                  <a:schemeClr val="tx1">
                    <a:lumMod val="75000"/>
                    <a:lumOff val="25000"/>
                  </a:schemeClr>
                </a:solidFill>
                <a:latin typeface="Roboto Medium" charset="0"/>
                <a:ea typeface="Roboto Medium" charset="0"/>
                <a:cs typeface="Roboto Medium" charset="0"/>
              </a:rPr>
              <a:t>名受測者具有正常</a:t>
            </a:r>
            <a:r>
              <a:rPr lang="zh-TW" altLang="en-US" sz="2400" dirty="0">
                <a:solidFill>
                  <a:schemeClr val="tx1">
                    <a:lumMod val="75000"/>
                    <a:lumOff val="25000"/>
                  </a:schemeClr>
                </a:solidFill>
                <a:latin typeface="Roboto Medium" charset="0"/>
                <a:ea typeface="Roboto Medium" charset="0"/>
                <a:cs typeface="Roboto Medium" charset="0"/>
              </a:rPr>
              <a:t>視力</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6</a:t>
            </a:r>
            <a:r>
              <a:rPr lang="zh-TW" altLang="en-US" sz="2400" dirty="0" smtClean="0">
                <a:solidFill>
                  <a:schemeClr val="tx1">
                    <a:lumMod val="75000"/>
                    <a:lumOff val="25000"/>
                  </a:schemeClr>
                </a:solidFill>
                <a:latin typeface="Roboto Medium" charset="0"/>
                <a:ea typeface="Roboto Medium" charset="0"/>
                <a:cs typeface="Roboto Medium" charset="0"/>
              </a:rPr>
              <a:t>名矯正後視力正常。</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所有受測者在</a:t>
            </a:r>
            <a:r>
              <a:rPr lang="en-US" altLang="zh-TW" sz="2400" dirty="0">
                <a:solidFill>
                  <a:schemeClr val="tx1">
                    <a:lumMod val="75000"/>
                    <a:lumOff val="25000"/>
                  </a:schemeClr>
                </a:solidFill>
                <a:latin typeface="Roboto Medium" charset="0"/>
                <a:ea typeface="Roboto Medium" charset="0"/>
                <a:cs typeface="Roboto Medium" charset="0"/>
              </a:rPr>
              <a:t>2008</a:t>
            </a:r>
            <a:r>
              <a:rPr lang="zh-TW" altLang="en-US" sz="2400" dirty="0">
                <a:solidFill>
                  <a:schemeClr val="tx1">
                    <a:lumMod val="75000"/>
                    <a:lumOff val="25000"/>
                  </a:schemeClr>
                </a:solidFill>
                <a:latin typeface="Roboto Medium" charset="0"/>
                <a:ea typeface="Roboto Medium" charset="0"/>
                <a:cs typeface="Roboto Medium" charset="0"/>
              </a:rPr>
              <a:t>年開始在學校接受數位整合計畫，教導他們使用電腦網路的技術，例如：打開瀏覽器、網頁瀏覽、打開特定程式。且他們會使用教育和娛樂平台，具備操縱滑鼠與鍵盤的能力 （</a:t>
            </a:r>
            <a:r>
              <a:rPr lang="en-US" altLang="zh-TW" sz="2400" dirty="0">
                <a:solidFill>
                  <a:schemeClr val="tx1">
                    <a:lumMod val="75000"/>
                    <a:lumOff val="25000"/>
                  </a:schemeClr>
                </a:solidFill>
                <a:latin typeface="Roboto Medium" charset="0"/>
                <a:ea typeface="Roboto Medium" charset="0"/>
                <a:cs typeface="Roboto Medium" charset="0"/>
              </a:rPr>
              <a:t>Rocha,2008,2009,2014,2015</a:t>
            </a:r>
            <a:r>
              <a:rPr lang="zh-TW" altLang="en-US" sz="2400" dirty="0" smtClean="0">
                <a:solidFill>
                  <a:schemeClr val="tx1">
                    <a:lumMod val="75000"/>
                    <a:lumOff val="25000"/>
                  </a:schemeClr>
                </a:solidFill>
                <a:latin typeface="Roboto Medium" charset="0"/>
                <a:ea typeface="Roboto Medium" charset="0"/>
                <a:cs typeface="Roboto Medium" charset="0"/>
              </a:rPr>
              <a:t>）。</a:t>
            </a:r>
          </a:p>
        </p:txBody>
      </p:sp>
      <p:sp>
        <p:nvSpPr>
          <p:cNvPr id="17" name="TextBox 16"/>
          <p:cNvSpPr txBox="1"/>
          <p:nvPr/>
        </p:nvSpPr>
        <p:spPr>
          <a:xfrm>
            <a:off x="902560" y="587318"/>
            <a:ext cx="3509294"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Methods - Sample</a:t>
            </a:r>
            <a:endParaRPr lang="en-US" altLang="zh-TW"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3688339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0692540" cy="3046988"/>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實驗中所使用的圖標是根據</a:t>
            </a:r>
            <a:r>
              <a:rPr lang="en-US" altLang="zh-TW" sz="2400" dirty="0" err="1">
                <a:solidFill>
                  <a:schemeClr val="tx1">
                    <a:lumMod val="75000"/>
                    <a:lumOff val="25000"/>
                  </a:schemeClr>
                </a:solidFill>
                <a:latin typeface="Roboto Medium" charset="0"/>
                <a:ea typeface="Roboto Medium" charset="0"/>
                <a:cs typeface="Roboto Medium" charset="0"/>
              </a:rPr>
              <a:t>Uden</a:t>
            </a:r>
            <a:r>
              <a:rPr lang="zh-TW" altLang="en-US" sz="2400" dirty="0">
                <a:solidFill>
                  <a:schemeClr val="tx1">
                    <a:lumMod val="75000"/>
                    <a:lumOff val="25000"/>
                  </a:schemeClr>
                </a:solidFill>
                <a:latin typeface="Roboto Medium" charset="0"/>
                <a:ea typeface="Roboto Medium" charset="0"/>
                <a:cs typeface="Roboto Medium" charset="0"/>
              </a:rPr>
              <a:t>和</a:t>
            </a:r>
            <a:r>
              <a:rPr lang="en-US" altLang="zh-TW" sz="2400" dirty="0" smtClean="0">
                <a:solidFill>
                  <a:schemeClr val="tx1">
                    <a:lumMod val="75000"/>
                    <a:lumOff val="25000"/>
                  </a:schemeClr>
                </a:solidFill>
                <a:latin typeface="Roboto Medium" charset="0"/>
                <a:ea typeface="Roboto Medium" charset="0"/>
                <a:cs typeface="Roboto Medium" charset="0"/>
              </a:rPr>
              <a:t>Dix</a:t>
            </a:r>
            <a:r>
              <a:rPr lang="zh-TW" altLang="en-US" sz="2400" dirty="0">
                <a:solidFill>
                  <a:schemeClr val="tx1">
                    <a:lumMod val="75000"/>
                    <a:lumOff val="25000"/>
                  </a:schemeClr>
                </a:solidFill>
                <a:latin typeface="Roboto Medium" charset="0"/>
                <a:ea typeface="Roboto Medium" charset="0"/>
                <a:cs typeface="Roboto Medium" charset="0"/>
              </a:rPr>
              <a:t>在</a:t>
            </a:r>
            <a:r>
              <a:rPr lang="en-US" altLang="zh-TW" sz="2400" dirty="0" smtClean="0">
                <a:solidFill>
                  <a:schemeClr val="tx1">
                    <a:lumMod val="75000"/>
                    <a:lumOff val="25000"/>
                  </a:schemeClr>
                </a:solidFill>
                <a:latin typeface="Roboto Medium" charset="0"/>
                <a:ea typeface="Roboto Medium" charset="0"/>
                <a:cs typeface="Roboto Medium" charset="0"/>
              </a:rPr>
              <a:t>2000</a:t>
            </a:r>
            <a:r>
              <a:rPr lang="zh-TW" altLang="en-US" sz="2400" dirty="0" smtClean="0">
                <a:solidFill>
                  <a:schemeClr val="tx1">
                    <a:lumMod val="75000"/>
                    <a:lumOff val="25000"/>
                  </a:schemeClr>
                </a:solidFill>
                <a:latin typeface="Roboto Medium" charset="0"/>
                <a:ea typeface="Roboto Medium" charset="0"/>
                <a:cs typeface="Roboto Medium" charset="0"/>
              </a:rPr>
              <a:t>提出的指南所創建，將圖標設計成用戶熟悉的對象，與用戶的心智模型</a:t>
            </a:r>
            <a:r>
              <a:rPr lang="en-US" altLang="zh-TW" sz="2400" dirty="0">
                <a:solidFill>
                  <a:schemeClr val="tx1">
                    <a:lumMod val="75000"/>
                    <a:lumOff val="25000"/>
                  </a:schemeClr>
                </a:solidFill>
                <a:latin typeface="Roboto Medium" charset="0"/>
                <a:ea typeface="Roboto Medium" charset="0"/>
                <a:cs typeface="Roboto Medium" charset="0"/>
              </a:rPr>
              <a:t>(mental </a:t>
            </a:r>
            <a:r>
              <a:rPr lang="en-US" altLang="zh-TW" sz="2400" dirty="0" smtClean="0">
                <a:solidFill>
                  <a:schemeClr val="tx1">
                    <a:lumMod val="75000"/>
                    <a:lumOff val="25000"/>
                  </a:schemeClr>
                </a:solidFill>
                <a:latin typeface="Roboto Medium" charset="0"/>
                <a:ea typeface="Roboto Medium" charset="0"/>
                <a:cs typeface="Roboto Medium" charset="0"/>
              </a:rPr>
              <a:t>models)</a:t>
            </a:r>
            <a:r>
              <a:rPr lang="zh-TW" altLang="en-US" sz="2400" dirty="0" smtClean="0">
                <a:solidFill>
                  <a:schemeClr val="tx1">
                    <a:lumMod val="75000"/>
                    <a:lumOff val="25000"/>
                  </a:schemeClr>
                </a:solidFill>
                <a:latin typeface="Roboto Medium" charset="0"/>
                <a:ea typeface="Roboto Medium" charset="0"/>
                <a:cs typeface="Roboto Medium" charset="0"/>
              </a:rPr>
              <a:t>相對應。</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為了解受測者的心智模型，請特殊教育老師</a:t>
            </a:r>
            <a:r>
              <a:rPr lang="zh-TW" altLang="en-US" sz="2400" dirty="0">
                <a:solidFill>
                  <a:schemeClr val="tx1">
                    <a:lumMod val="75000"/>
                    <a:lumOff val="25000"/>
                  </a:schemeClr>
                </a:solidFill>
                <a:latin typeface="Roboto Medium" charset="0"/>
                <a:ea typeface="Roboto Medium" charset="0"/>
                <a:cs typeface="Roboto Medium" charset="0"/>
              </a:rPr>
              <a:t>與</a:t>
            </a:r>
            <a:r>
              <a:rPr lang="zh-TW" altLang="en-US" sz="2400" dirty="0" smtClean="0">
                <a:solidFill>
                  <a:schemeClr val="tx1">
                    <a:lumMod val="75000"/>
                    <a:lumOff val="25000"/>
                  </a:schemeClr>
                </a:solidFill>
                <a:latin typeface="Roboto Medium" charset="0"/>
                <a:ea typeface="Roboto Medium" charset="0"/>
                <a:cs typeface="Roboto Medium" charset="0"/>
              </a:rPr>
              <a:t>受測者進行個別訪談，請受測者列出他們喜歡的活動，例如：聽音樂、去游泳池、畫畫、踢足球</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等等</a:t>
            </a:r>
            <a:endParaRPr lang="en-US" altLang="zh-TW" sz="2400" dirty="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再</a:t>
            </a:r>
            <a:r>
              <a:rPr lang="zh-TW" altLang="en-US" sz="2400" dirty="0" smtClean="0">
                <a:solidFill>
                  <a:schemeClr val="tx1">
                    <a:lumMod val="75000"/>
                    <a:lumOff val="25000"/>
                  </a:schemeClr>
                </a:solidFill>
                <a:latin typeface="Roboto Medium" charset="0"/>
                <a:ea typeface="Roboto Medium" charset="0"/>
                <a:cs typeface="Roboto Medium" charset="0"/>
              </a:rPr>
              <a:t>請受測者根據四個主題</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音樂、遊戲、體育、電影</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進行圖形繪畫，以便了解他們更熟悉哪種表現形式，找出心智模型。</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389561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Methods - </a:t>
            </a:r>
            <a:r>
              <a:rPr lang="en-US" altLang="zh-TW" sz="3200" dirty="0" smtClean="0">
                <a:solidFill>
                  <a:srgbClr val="FF9F1B"/>
                </a:solidFill>
                <a:latin typeface="Nexa Bold" charset="0"/>
                <a:ea typeface="Nexa Bold" charset="0"/>
                <a:cs typeface="Nexa Bold" charset="0"/>
              </a:rPr>
              <a:t>Materials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373362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2308324"/>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結合</a:t>
            </a:r>
            <a:r>
              <a:rPr lang="zh-TW" altLang="en-US" sz="2400" dirty="0" smtClean="0">
                <a:solidFill>
                  <a:schemeClr val="tx1">
                    <a:lumMod val="75000"/>
                    <a:lumOff val="25000"/>
                  </a:schemeClr>
                </a:solidFill>
                <a:latin typeface="Roboto Medium" charset="0"/>
                <a:ea typeface="Roboto Medium" charset="0"/>
                <a:cs typeface="Roboto Medium" charset="0"/>
              </a:rPr>
              <a:t>訪談結果、受測者的繪圖、葡萄牙文化，依據文獻設計原則設計三個階層的</a:t>
            </a:r>
            <a:r>
              <a:rPr lang="zh-TW" altLang="en-US" sz="2400" dirty="0">
                <a:solidFill>
                  <a:schemeClr val="tx1">
                    <a:lumMod val="75000"/>
                    <a:lumOff val="25000"/>
                  </a:schemeClr>
                </a:solidFill>
                <a:latin typeface="Roboto Medium" charset="0"/>
                <a:ea typeface="Roboto Medium" charset="0"/>
                <a:cs typeface="Roboto Medium" charset="0"/>
              </a:rPr>
              <a:t>符號。所有符號都是黑白色調，不考慮顏色與其他表達形式</a:t>
            </a:r>
            <a:r>
              <a:rPr lang="en-US" altLang="zh-TW" sz="2400" dirty="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陰影、立體感等等</a:t>
            </a:r>
            <a:r>
              <a:rPr lang="en-US" altLang="zh-TW" sz="2400" dirty="0" smtClean="0">
                <a:solidFill>
                  <a:schemeClr val="tx1">
                    <a:lumMod val="75000"/>
                    <a:lumOff val="25000"/>
                  </a:schemeClr>
                </a:solidFill>
                <a:latin typeface="Roboto Medium" charset="0"/>
                <a:ea typeface="Roboto Medium" charset="0"/>
                <a:cs typeface="Roboto Medium" charset="0"/>
              </a:rPr>
              <a:t>)</a:t>
            </a:r>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三角形的“</a:t>
            </a:r>
            <a:r>
              <a:rPr lang="en-US" altLang="zh-TW" sz="2400" dirty="0">
                <a:solidFill>
                  <a:schemeClr val="tx1">
                    <a:lumMod val="75000"/>
                    <a:lumOff val="25000"/>
                  </a:schemeClr>
                </a:solidFill>
                <a:latin typeface="Roboto Medium" charset="0"/>
                <a:ea typeface="Roboto Medium" charset="0"/>
                <a:cs typeface="Roboto Medium" charset="0"/>
              </a:rPr>
              <a:t>O</a:t>
            </a:r>
            <a:r>
              <a:rPr lang="zh-TW" altLang="en-US" sz="2400" dirty="0">
                <a:solidFill>
                  <a:schemeClr val="tx1">
                    <a:lumMod val="75000"/>
                    <a:lumOff val="25000"/>
                  </a:schemeClr>
                </a:solidFill>
                <a:latin typeface="Roboto Medium" charset="0"/>
                <a:ea typeface="Roboto Medium" charset="0"/>
                <a:cs typeface="Roboto Medium" charset="0"/>
              </a:rPr>
              <a:t>到</a:t>
            </a:r>
            <a:r>
              <a:rPr lang="en-US" altLang="zh-TW" sz="2400" dirty="0">
                <a:solidFill>
                  <a:schemeClr val="tx1">
                    <a:lumMod val="75000"/>
                    <a:lumOff val="25000"/>
                  </a:schemeClr>
                </a:solidFill>
                <a:latin typeface="Roboto Medium" charset="0"/>
                <a:ea typeface="Roboto Medium" charset="0"/>
                <a:cs typeface="Roboto Medium" charset="0"/>
              </a:rPr>
              <a:t>R</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：以受</a:t>
            </a:r>
            <a:r>
              <a:rPr lang="zh-TW" altLang="en-US" sz="2400" dirty="0">
                <a:solidFill>
                  <a:schemeClr val="tx1">
                    <a:lumMod val="75000"/>
                    <a:lumOff val="25000"/>
                  </a:schemeClr>
                </a:solidFill>
                <a:latin typeface="Roboto Medium" charset="0"/>
                <a:ea typeface="Roboto Medium" charset="0"/>
                <a:cs typeface="Roboto Medium" charset="0"/>
              </a:rPr>
              <a:t>測者繪製過的圖案表示，代表</a:t>
            </a:r>
            <a:r>
              <a:rPr lang="zh-TW" altLang="en-US" sz="2400" dirty="0" smtClean="0">
                <a:solidFill>
                  <a:schemeClr val="tx1">
                    <a:lumMod val="75000"/>
                    <a:lumOff val="25000"/>
                  </a:schemeClr>
                </a:solidFill>
                <a:latin typeface="Roboto Medium" charset="0"/>
                <a:ea typeface="Roboto Medium" charset="0"/>
                <a:cs typeface="Roboto Medium" charset="0"/>
              </a:rPr>
              <a:t>主題的實際物體</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行動</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三角形</a:t>
            </a:r>
            <a:r>
              <a:rPr lang="zh-TW" altLang="en-US" sz="2400" dirty="0">
                <a:solidFill>
                  <a:schemeClr val="tx1">
                    <a:lumMod val="75000"/>
                    <a:lumOff val="25000"/>
                  </a:schemeClr>
                </a:solidFill>
                <a:latin typeface="Roboto Medium" charset="0"/>
                <a:ea typeface="Roboto Medium" charset="0"/>
                <a:cs typeface="Roboto Medium" charset="0"/>
              </a:rPr>
              <a:t>的“</a:t>
            </a:r>
            <a:r>
              <a:rPr lang="en-US" altLang="zh-TW" sz="2400" dirty="0">
                <a:solidFill>
                  <a:schemeClr val="tx1">
                    <a:lumMod val="75000"/>
                    <a:lumOff val="25000"/>
                  </a:schemeClr>
                </a:solidFill>
                <a:latin typeface="Roboto Medium" charset="0"/>
                <a:ea typeface="Roboto Medium" charset="0"/>
                <a:cs typeface="Roboto Medium" charset="0"/>
              </a:rPr>
              <a:t>R</a:t>
            </a:r>
            <a:r>
              <a:rPr lang="zh-TW" altLang="en-US" sz="2400" dirty="0">
                <a:solidFill>
                  <a:schemeClr val="tx1">
                    <a:lumMod val="75000"/>
                    <a:lumOff val="25000"/>
                  </a:schemeClr>
                </a:solidFill>
                <a:latin typeface="Roboto Medium" charset="0"/>
                <a:ea typeface="Roboto Medium" charset="0"/>
                <a:cs typeface="Roboto Medium" charset="0"/>
              </a:rPr>
              <a:t>到</a:t>
            </a:r>
            <a:r>
              <a:rPr lang="en-US" altLang="zh-TW" sz="2400" dirty="0">
                <a:solidFill>
                  <a:schemeClr val="tx1">
                    <a:lumMod val="75000"/>
                    <a:lumOff val="25000"/>
                  </a:schemeClr>
                </a:solidFill>
                <a:latin typeface="Roboto Medium" charset="0"/>
                <a:ea typeface="Roboto Medium" charset="0"/>
                <a:cs typeface="Roboto Medium" charset="0"/>
              </a:rPr>
              <a:t>I</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：以任何形式表達主題的動作，表示受測者使用物體的功能，有時使用物體為基準做組合</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形象</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三角形的“</a:t>
            </a:r>
            <a:r>
              <a:rPr lang="en-US" altLang="zh-TW" sz="2400" dirty="0">
                <a:solidFill>
                  <a:schemeClr val="tx1">
                    <a:lumMod val="75000"/>
                    <a:lumOff val="25000"/>
                  </a:schemeClr>
                </a:solidFill>
                <a:latin typeface="Roboto Medium" charset="0"/>
                <a:ea typeface="Roboto Medium" charset="0"/>
                <a:cs typeface="Roboto Medium" charset="0"/>
              </a:rPr>
              <a:t>I</a:t>
            </a:r>
            <a:r>
              <a:rPr lang="zh-TW" altLang="en-US" sz="2400" dirty="0">
                <a:solidFill>
                  <a:schemeClr val="tx1">
                    <a:lumMod val="75000"/>
                    <a:lumOff val="25000"/>
                  </a:schemeClr>
                </a:solidFill>
                <a:latin typeface="Roboto Medium" charset="0"/>
                <a:ea typeface="Roboto Medium" charset="0"/>
                <a:cs typeface="Roboto Medium" charset="0"/>
              </a:rPr>
              <a:t>到</a:t>
            </a:r>
            <a:r>
              <a:rPr lang="en-US" altLang="zh-TW" sz="2400" dirty="0">
                <a:solidFill>
                  <a:schemeClr val="tx1">
                    <a:lumMod val="75000"/>
                    <a:lumOff val="25000"/>
                  </a:schemeClr>
                </a:solidFill>
                <a:latin typeface="Roboto Medium" charset="0"/>
                <a:ea typeface="Roboto Medium" charset="0"/>
                <a:cs typeface="Roboto Medium" charset="0"/>
              </a:rPr>
              <a:t>O</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：需要了解類別的背景知識，才能理解該圖案的意義</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389561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Methods - </a:t>
            </a:r>
            <a:r>
              <a:rPr lang="en-US" altLang="zh-TW" sz="3200" dirty="0" smtClean="0">
                <a:solidFill>
                  <a:srgbClr val="FF9F1B"/>
                </a:solidFill>
                <a:latin typeface="Nexa Bold" charset="0"/>
                <a:ea typeface="Nexa Bold" charset="0"/>
                <a:cs typeface="Nexa Bold" charset="0"/>
              </a:rPr>
              <a:t>Materials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6146" name="Picture 2" descr="Fig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14040" y="3652325"/>
            <a:ext cx="7670800" cy="2975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192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1569660"/>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使用</a:t>
            </a:r>
            <a:r>
              <a:rPr lang="en-US" altLang="zh-TW" sz="2400" dirty="0">
                <a:solidFill>
                  <a:schemeClr val="tx1">
                    <a:lumMod val="75000"/>
                    <a:lumOff val="25000"/>
                  </a:schemeClr>
                </a:solidFill>
                <a:latin typeface="Roboto Medium" charset="0"/>
                <a:ea typeface="Roboto Medium" charset="0"/>
                <a:cs typeface="Roboto Medium" charset="0"/>
              </a:rPr>
              <a:t>17</a:t>
            </a:r>
            <a:r>
              <a:rPr lang="zh-TW" altLang="en-US" sz="2400" dirty="0" smtClean="0">
                <a:solidFill>
                  <a:schemeClr val="tx1">
                    <a:lumMod val="75000"/>
                    <a:lumOff val="25000"/>
                  </a:schemeClr>
                </a:solidFill>
                <a:latin typeface="Roboto Medium" charset="0"/>
                <a:ea typeface="Roboto Medium" charset="0"/>
                <a:cs typeface="Roboto Medium" charset="0"/>
              </a:rPr>
              <a:t>英寸電腦螢幕</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解析度為</a:t>
            </a:r>
            <a:r>
              <a:rPr lang="en-US" altLang="zh-TW" sz="2400" dirty="0" smtClean="0">
                <a:solidFill>
                  <a:schemeClr val="tx1">
                    <a:lumMod val="75000"/>
                    <a:lumOff val="25000"/>
                  </a:schemeClr>
                </a:solidFill>
                <a:latin typeface="Roboto Medium" charset="0"/>
                <a:ea typeface="Roboto Medium" charset="0"/>
                <a:cs typeface="Roboto Medium" charset="0"/>
              </a:rPr>
              <a:t>1280×1024)</a:t>
            </a:r>
            <a:r>
              <a:rPr lang="zh-TW" altLang="en-US" sz="2400" dirty="0">
                <a:solidFill>
                  <a:schemeClr val="tx1">
                    <a:lumMod val="75000"/>
                    <a:lumOff val="25000"/>
                  </a:schemeClr>
                </a:solidFill>
                <a:latin typeface="Roboto Medium" charset="0"/>
                <a:ea typeface="Roboto Medium" charset="0"/>
                <a:cs typeface="Roboto Medium" charset="0"/>
              </a:rPr>
              <a:t>與眼球追踪設備</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受測者與螢幕距離不超過一公尺。</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眼球追踪</a:t>
            </a:r>
            <a:r>
              <a:rPr lang="zh-TW" altLang="en-US" sz="2400" dirty="0" smtClean="0">
                <a:solidFill>
                  <a:schemeClr val="tx1">
                    <a:lumMod val="75000"/>
                    <a:lumOff val="25000"/>
                  </a:schemeClr>
                </a:solidFill>
                <a:latin typeface="Roboto Medium" charset="0"/>
                <a:ea typeface="Roboto Medium" charset="0"/>
                <a:cs typeface="Roboto Medium" charset="0"/>
              </a:rPr>
              <a:t>設備由</a:t>
            </a:r>
            <a:r>
              <a:rPr lang="en-US" altLang="zh-TW" sz="2400" dirty="0" err="1">
                <a:solidFill>
                  <a:schemeClr val="tx1">
                    <a:lumMod val="75000"/>
                    <a:lumOff val="25000"/>
                  </a:schemeClr>
                </a:solidFill>
                <a:latin typeface="Roboto Medium" charset="0"/>
                <a:ea typeface="Roboto Medium" charset="0"/>
                <a:cs typeface="Roboto Medium" charset="0"/>
              </a:rPr>
              <a:t>Tobii</a:t>
            </a:r>
            <a:r>
              <a:rPr lang="en-US" altLang="zh-TW" sz="2400" dirty="0">
                <a:solidFill>
                  <a:schemeClr val="tx1">
                    <a:lumMod val="75000"/>
                    <a:lumOff val="25000"/>
                  </a:schemeClr>
                </a:solidFill>
                <a:latin typeface="Roboto Medium" charset="0"/>
                <a:ea typeface="Roboto Medium" charset="0"/>
                <a:cs typeface="Roboto Medium" charset="0"/>
              </a:rPr>
              <a:t> Eye-Tracker X50</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Tobii</a:t>
            </a:r>
            <a:r>
              <a:rPr lang="en-US" altLang="zh-TW" sz="2400" dirty="0">
                <a:solidFill>
                  <a:schemeClr val="tx1">
                    <a:lumMod val="75000"/>
                    <a:lumOff val="25000"/>
                  </a:schemeClr>
                </a:solidFill>
                <a:latin typeface="Roboto Medium" charset="0"/>
                <a:ea typeface="Roboto Medium" charset="0"/>
                <a:cs typeface="Roboto Medium" charset="0"/>
              </a:rPr>
              <a:t> Technology AB</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Danderyd</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Sweden</a:t>
            </a:r>
            <a:r>
              <a:rPr lang="zh-TW" altLang="en-US" sz="2400" dirty="0">
                <a:solidFill>
                  <a:schemeClr val="tx1">
                    <a:lumMod val="75000"/>
                    <a:lumOff val="25000"/>
                  </a:schemeClr>
                </a:solidFill>
                <a:latin typeface="Roboto Medium" charset="0"/>
                <a:ea typeface="Roboto Medium" charset="0"/>
                <a:cs typeface="Roboto Medium" charset="0"/>
              </a:rPr>
              <a:t>）記錄</a:t>
            </a:r>
            <a:r>
              <a:rPr lang="zh-TW" altLang="en-US" sz="2400" dirty="0" smtClean="0">
                <a:solidFill>
                  <a:schemeClr val="tx1">
                    <a:lumMod val="75000"/>
                    <a:lumOff val="25000"/>
                  </a:schemeClr>
                </a:solidFill>
                <a:latin typeface="Roboto Medium" charset="0"/>
                <a:ea typeface="Roboto Medium" charset="0"/>
                <a:cs typeface="Roboto Medium" charset="0"/>
              </a:rPr>
              <a:t>，使用</a:t>
            </a:r>
            <a:r>
              <a:rPr lang="en-US" altLang="zh-TW" sz="2400" dirty="0" smtClean="0">
                <a:solidFill>
                  <a:schemeClr val="tx1">
                    <a:lumMod val="75000"/>
                    <a:lumOff val="25000"/>
                  </a:schemeClr>
                </a:solidFill>
                <a:latin typeface="Roboto Medium" charset="0"/>
                <a:ea typeface="Roboto Medium" charset="0"/>
                <a:cs typeface="Roboto Medium" charset="0"/>
              </a:rPr>
              <a:t>CCD</a:t>
            </a:r>
            <a:r>
              <a:rPr lang="zh-TW" altLang="en-US" sz="2400" dirty="0">
                <a:solidFill>
                  <a:schemeClr val="tx1">
                    <a:lumMod val="75000"/>
                    <a:lumOff val="25000"/>
                  </a:schemeClr>
                </a:solidFill>
                <a:latin typeface="Roboto Medium" charset="0"/>
                <a:ea typeface="Roboto Medium" charset="0"/>
                <a:cs typeface="Roboto Medium" charset="0"/>
              </a:rPr>
              <a:t>相機和</a:t>
            </a:r>
            <a:r>
              <a:rPr lang="en-US" altLang="zh-TW" sz="2400" dirty="0">
                <a:solidFill>
                  <a:schemeClr val="tx1">
                    <a:lumMod val="75000"/>
                    <a:lumOff val="25000"/>
                  </a:schemeClr>
                </a:solidFill>
                <a:latin typeface="Roboto Medium" charset="0"/>
                <a:ea typeface="Roboto Medium" charset="0"/>
                <a:cs typeface="Roboto Medium" charset="0"/>
              </a:rPr>
              <a:t>Clear View 2.5.1</a:t>
            </a:r>
            <a:r>
              <a:rPr lang="zh-TW" altLang="en-US" sz="2400" dirty="0">
                <a:solidFill>
                  <a:schemeClr val="tx1">
                    <a:lumMod val="75000"/>
                    <a:lumOff val="25000"/>
                  </a:schemeClr>
                </a:solidFill>
                <a:latin typeface="Roboto Medium" charset="0"/>
                <a:ea typeface="Roboto Medium" charset="0"/>
                <a:cs typeface="Roboto Medium" charset="0"/>
              </a:rPr>
              <a:t>軟</a:t>
            </a:r>
            <a:r>
              <a:rPr lang="zh-TW" altLang="en-US" sz="2400" dirty="0" smtClean="0">
                <a:solidFill>
                  <a:schemeClr val="tx1">
                    <a:lumMod val="75000"/>
                    <a:lumOff val="25000"/>
                  </a:schemeClr>
                </a:solidFill>
                <a:latin typeface="Roboto Medium" charset="0"/>
                <a:ea typeface="Roboto Medium" charset="0"/>
                <a:cs typeface="Roboto Medium" charset="0"/>
              </a:rPr>
              <a:t>件</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3940502"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Methods - </a:t>
            </a:r>
            <a:r>
              <a:rPr lang="en-US" altLang="zh-TW" sz="3200" dirty="0" smtClean="0">
                <a:solidFill>
                  <a:srgbClr val="FF9F1B"/>
                </a:solidFill>
                <a:latin typeface="Nexa Bold" charset="0"/>
                <a:ea typeface="Nexa Bold" charset="0"/>
                <a:cs typeface="Nexa Bold" charset="0"/>
              </a:rPr>
              <a:t>apparatus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3975005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154984"/>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實驗開始前，受測者戴上眼球追蹤設備並進行校正。</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根據</a:t>
            </a:r>
            <a:r>
              <a:rPr lang="en-US" altLang="zh-TW" sz="2400" dirty="0" err="1" smtClean="0">
                <a:solidFill>
                  <a:schemeClr val="tx1">
                    <a:lumMod val="75000"/>
                    <a:lumOff val="25000"/>
                  </a:schemeClr>
                </a:solidFill>
                <a:latin typeface="Roboto Medium" charset="0"/>
                <a:ea typeface="Roboto Medium" charset="0"/>
                <a:cs typeface="Roboto Medium" charset="0"/>
              </a:rPr>
              <a:t>Roh</a:t>
            </a:r>
            <a:r>
              <a:rPr lang="en-US" altLang="zh-TW" sz="2400" dirty="0" smtClean="0">
                <a:solidFill>
                  <a:schemeClr val="tx1">
                    <a:lumMod val="75000"/>
                    <a:lumOff val="25000"/>
                  </a:schemeClr>
                </a:solidFill>
                <a:latin typeface="Roboto Medium" charset="0"/>
                <a:ea typeface="Roboto Medium" charset="0"/>
                <a:cs typeface="Roboto Medium" charset="0"/>
              </a:rPr>
              <a:t>(2004)</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Freeman(2005)</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Small(2005)</a:t>
            </a:r>
            <a:r>
              <a:rPr lang="zh-TW" altLang="en-US" sz="2400" dirty="0" smtClean="0">
                <a:solidFill>
                  <a:schemeClr val="tx1">
                    <a:lumMod val="75000"/>
                    <a:lumOff val="25000"/>
                  </a:schemeClr>
                </a:solidFill>
                <a:latin typeface="Roboto Medium" charset="0"/>
                <a:ea typeface="Roboto Medium" charset="0"/>
                <a:cs typeface="Roboto Medium" charset="0"/>
              </a:rPr>
              <a:t>研究建議：實驗過程中，同一類別的圖像會</a:t>
            </a:r>
            <a:r>
              <a:rPr lang="zh-TW" altLang="en-US" sz="2400" dirty="0">
                <a:solidFill>
                  <a:schemeClr val="tx1">
                    <a:lumMod val="75000"/>
                    <a:lumOff val="25000"/>
                  </a:schemeClr>
                </a:solidFill>
                <a:latin typeface="Roboto Medium" charset="0"/>
                <a:ea typeface="Roboto Medium" charset="0"/>
                <a:cs typeface="Roboto Medium" charset="0"/>
              </a:rPr>
              <a:t>同</a:t>
            </a:r>
            <a:r>
              <a:rPr lang="zh-TW" altLang="en-US" sz="2400" dirty="0" smtClean="0">
                <a:solidFill>
                  <a:schemeClr val="tx1">
                    <a:lumMod val="75000"/>
                    <a:lumOff val="25000"/>
                  </a:schemeClr>
                </a:solidFill>
                <a:latin typeface="Roboto Medium" charset="0"/>
                <a:ea typeface="Roboto Medium" charset="0"/>
                <a:cs typeface="Roboto Medium" charset="0"/>
              </a:rPr>
              <a:t>時顯示在螢幕</a:t>
            </a:r>
            <a:r>
              <a:rPr lang="zh-TW" altLang="en-US" sz="2400" dirty="0">
                <a:solidFill>
                  <a:schemeClr val="tx1">
                    <a:lumMod val="75000"/>
                    <a:lumOff val="25000"/>
                  </a:schemeClr>
                </a:solidFill>
                <a:latin typeface="Roboto Medium" charset="0"/>
                <a:ea typeface="Roboto Medium" charset="0"/>
                <a:cs typeface="Roboto Medium" charset="0"/>
              </a:rPr>
              <a:t>中，無須滾</a:t>
            </a:r>
            <a:r>
              <a:rPr lang="zh-TW" altLang="en-US" sz="2400" dirty="0" smtClean="0">
                <a:solidFill>
                  <a:schemeClr val="tx1">
                    <a:lumMod val="75000"/>
                    <a:lumOff val="25000"/>
                  </a:schemeClr>
                </a:solidFill>
                <a:latin typeface="Roboto Medium" charset="0"/>
                <a:ea typeface="Roboto Medium" charset="0"/>
                <a:cs typeface="Roboto Medium" charset="0"/>
              </a:rPr>
              <a:t>屏。</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螢幕中僅會顯示圖像，不會有關於主題的文字標籤。</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研究人員會口頭詢問受測者</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喜歡哪個圖案來表達特定主題</a:t>
            </a:r>
            <a:r>
              <a:rPr lang="en-US" altLang="zh-TW" sz="2400" dirty="0" smtClean="0">
                <a:solidFill>
                  <a:schemeClr val="tx1">
                    <a:lumMod val="75000"/>
                    <a:lumOff val="25000"/>
                  </a:schemeClr>
                </a:solidFill>
                <a:latin typeface="Roboto Medium" charset="0"/>
                <a:ea typeface="Roboto Medium" charset="0"/>
                <a:cs typeface="Roboto Medium" charset="0"/>
              </a:rPr>
              <a:t>”</a:t>
            </a:r>
          </a:p>
          <a:p>
            <a:r>
              <a:rPr lang="zh-TW" altLang="en-US" sz="2400" dirty="0" smtClean="0">
                <a:solidFill>
                  <a:schemeClr val="tx1">
                    <a:lumMod val="75000"/>
                    <a:lumOff val="25000"/>
                  </a:schemeClr>
                </a:solidFill>
                <a:latin typeface="Roboto Medium" charset="0"/>
                <a:ea typeface="Roboto Medium" charset="0"/>
                <a:cs typeface="Roboto Medium" charset="0"/>
              </a:rPr>
              <a:t>要求受測者指向螢幕中最具代表性的圖案。</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為了確保隨機性，</a:t>
            </a:r>
            <a:r>
              <a:rPr lang="zh-TW" altLang="en-US" sz="2400" dirty="0" smtClean="0">
                <a:solidFill>
                  <a:schemeClr val="tx1">
                    <a:lumMod val="75000"/>
                    <a:lumOff val="25000"/>
                  </a:schemeClr>
                </a:solidFill>
                <a:latin typeface="Roboto Medium" charset="0"/>
                <a:ea typeface="Roboto Medium" charset="0"/>
                <a:cs typeface="Roboto Medium" charset="0"/>
              </a:rPr>
              <a:t>所有的受測者會以隨機順序被詢問這四個主題</a:t>
            </a:r>
            <a:r>
              <a:rPr lang="zh-TW" altLang="en-US" sz="2400" dirty="0">
                <a:solidFill>
                  <a:schemeClr val="tx1">
                    <a:lumMod val="75000"/>
                    <a:lumOff val="25000"/>
                  </a:schemeClr>
                </a:solidFill>
                <a:latin typeface="Roboto Medium" charset="0"/>
                <a:ea typeface="Roboto Medium" charset="0"/>
                <a:cs typeface="Roboto Medium" charset="0"/>
              </a:rPr>
              <a:t>（音樂，電影，遊戲和體育</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4009431" cy="584775"/>
          </a:xfrm>
          <a:prstGeom prst="rect">
            <a:avLst/>
          </a:prstGeom>
          <a:noFill/>
        </p:spPr>
        <p:txBody>
          <a:bodyPr wrap="none" rtlCol="0">
            <a:spAutoFit/>
          </a:bodyPr>
          <a:lstStyle/>
          <a:p>
            <a:r>
              <a:rPr lang="en-US" altLang="zh-TW" sz="3200" dirty="0" smtClean="0">
                <a:solidFill>
                  <a:srgbClr val="FF9F1B"/>
                </a:solidFill>
                <a:latin typeface="Nexa Bold" charset="0"/>
                <a:ea typeface="Nexa Bold" charset="0"/>
                <a:cs typeface="Nexa Bold" charset="0"/>
              </a:rPr>
              <a:t>Methods </a:t>
            </a:r>
            <a:r>
              <a:rPr lang="en-US" altLang="zh-TW" sz="3200" dirty="0">
                <a:solidFill>
                  <a:srgbClr val="FF9F1B"/>
                </a:solidFill>
                <a:latin typeface="Nexa Bold" charset="0"/>
                <a:ea typeface="Nexa Bold" charset="0"/>
                <a:cs typeface="Nexa Bold" charset="0"/>
              </a:rPr>
              <a:t>- Procedure</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
        <p:nvSpPr>
          <p:cNvPr id="5" name="TextBox 16"/>
          <p:cNvSpPr txBox="1"/>
          <p:nvPr/>
        </p:nvSpPr>
        <p:spPr>
          <a:xfrm>
            <a:off x="902560" y="4714818"/>
            <a:ext cx="4374916"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Limitations of the study</a:t>
            </a:r>
            <a:endParaRPr lang="en-US" sz="3200" dirty="0">
              <a:solidFill>
                <a:schemeClr val="tx1">
                  <a:lumMod val="75000"/>
                  <a:lumOff val="25000"/>
                </a:schemeClr>
              </a:solidFill>
              <a:latin typeface="Nexa Bold" charset="0"/>
              <a:ea typeface="Nexa Bold" charset="0"/>
              <a:cs typeface="Nexa Bold" charset="0"/>
            </a:endParaRPr>
          </a:p>
        </p:txBody>
      </p:sp>
      <p:sp>
        <p:nvSpPr>
          <p:cNvPr id="6" name="Rectangle 15"/>
          <p:cNvSpPr/>
          <p:nvPr/>
        </p:nvSpPr>
        <p:spPr>
          <a:xfrm>
            <a:off x="902560" y="5410832"/>
            <a:ext cx="11086240" cy="1200329"/>
          </a:xfrm>
          <a:prstGeom prst="rect">
            <a:avLst/>
          </a:prstGeom>
        </p:spPr>
        <p:txBody>
          <a:bodyPr wrap="square">
            <a:spAutoFit/>
          </a:bodyPr>
          <a:lstStyle/>
          <a:p>
            <a:r>
              <a:rPr lang="en-US" altLang="zh-TW" sz="2400" dirty="0" smtClean="0">
                <a:solidFill>
                  <a:schemeClr val="tx1">
                    <a:lumMod val="75000"/>
                    <a:lumOff val="25000"/>
                  </a:schemeClr>
                </a:solidFill>
                <a:latin typeface="Roboto Medium" charset="0"/>
                <a:ea typeface="Roboto Medium" charset="0"/>
                <a:cs typeface="Roboto Medium" charset="0"/>
              </a:rPr>
              <a:t>1.</a:t>
            </a:r>
            <a:r>
              <a:rPr lang="zh-TW" altLang="en-US" sz="2400" dirty="0" smtClean="0">
                <a:solidFill>
                  <a:schemeClr val="tx1">
                    <a:lumMod val="75000"/>
                    <a:lumOff val="25000"/>
                  </a:schemeClr>
                </a:solidFill>
                <a:latin typeface="Roboto Medium" charset="0"/>
                <a:ea typeface="Roboto Medium" charset="0"/>
                <a:cs typeface="Roboto Medium" charset="0"/>
              </a:rPr>
              <a:t>受測者參與圖像設計，因此可能</a:t>
            </a:r>
            <a:r>
              <a:rPr lang="zh-TW" altLang="en-US" sz="2400" dirty="0">
                <a:solidFill>
                  <a:schemeClr val="tx1">
                    <a:lumMod val="75000"/>
                    <a:lumOff val="25000"/>
                  </a:schemeClr>
                </a:solidFill>
                <a:latin typeface="Roboto Medium" charset="0"/>
                <a:ea typeface="Roboto Medium" charset="0"/>
                <a:cs typeface="Roboto Medium" charset="0"/>
              </a:rPr>
              <a:t>會偏向於選擇他們</a:t>
            </a:r>
            <a:r>
              <a:rPr lang="zh-TW" altLang="en-US" sz="2400" dirty="0" smtClean="0">
                <a:solidFill>
                  <a:schemeClr val="tx1">
                    <a:lumMod val="75000"/>
                    <a:lumOff val="25000"/>
                  </a:schemeClr>
                </a:solidFill>
                <a:latin typeface="Roboto Medium" charset="0"/>
                <a:ea typeface="Roboto Medium" charset="0"/>
                <a:cs typeface="Roboto Medium" charset="0"/>
              </a:rPr>
              <a:t>的繪畫過的熟悉的圖像</a:t>
            </a:r>
            <a:r>
              <a:rPr lang="zh-TW" altLang="en-US" sz="2400" dirty="0">
                <a:solidFill>
                  <a:schemeClr val="tx1">
                    <a:lumMod val="75000"/>
                    <a:lumOff val="25000"/>
                  </a:schemeClr>
                </a:solidFill>
                <a:latin typeface="Roboto Medium" charset="0"/>
                <a:ea typeface="Roboto Medium" charset="0"/>
                <a:cs typeface="Roboto Medium" charset="0"/>
              </a:rPr>
              <a:t>。</a:t>
            </a:r>
          </a:p>
          <a:p>
            <a:r>
              <a:rPr lang="en-US" altLang="zh-TW" sz="2400" dirty="0" smtClean="0">
                <a:solidFill>
                  <a:schemeClr val="tx1">
                    <a:lumMod val="75000"/>
                    <a:lumOff val="25000"/>
                  </a:schemeClr>
                </a:solidFill>
                <a:latin typeface="Roboto Medium" charset="0"/>
                <a:ea typeface="Roboto Medium" charset="0"/>
                <a:cs typeface="Roboto Medium" charset="0"/>
              </a:rPr>
              <a:t>2.</a:t>
            </a:r>
            <a:r>
              <a:rPr lang="zh-TW" altLang="en-US" sz="2400" dirty="0" smtClean="0">
                <a:solidFill>
                  <a:schemeClr val="tx1">
                    <a:lumMod val="75000"/>
                    <a:lumOff val="25000"/>
                  </a:schemeClr>
                </a:solidFill>
                <a:latin typeface="Roboto Medium" charset="0"/>
                <a:ea typeface="Roboto Medium" charset="0"/>
                <a:cs typeface="Roboto Medium" charset="0"/>
              </a:rPr>
              <a:t>沒有隨機排列每個圖像的順序，因此不能排除他們的選擇是因為閱讀方向而非偏好。</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Tree>
    <p:extLst>
      <p:ext uri="{BB962C8B-B14F-4D97-AF65-F5344CB8AC3E}">
        <p14:creationId xmlns:p14="http://schemas.microsoft.com/office/powerpoint/2010/main" val="1664370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61665"/>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在每個主題中，受測者對物體的偏好最高，第二是行動，而形象幾乎沒有</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1026" name="Picture 2" descr="å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1731" y="2072366"/>
            <a:ext cx="9140525" cy="4226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163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154984"/>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使用卡方擬合優度檢驗</a:t>
            </a:r>
            <a:r>
              <a:rPr lang="zh-TW" altLang="en-US" sz="2400" dirty="0" smtClean="0">
                <a:solidFill>
                  <a:schemeClr val="tx1">
                    <a:lumMod val="75000"/>
                    <a:lumOff val="25000"/>
                  </a:schemeClr>
                </a:solidFill>
                <a:latin typeface="Roboto Medium" charset="0"/>
                <a:ea typeface="Roboto Medium" charset="0"/>
                <a:cs typeface="Roboto Medium" charset="0"/>
              </a:rPr>
              <a:t>分析</a:t>
            </a:r>
            <a:r>
              <a:rPr lang="en-US" altLang="zh-TW" sz="2400" dirty="0" smtClean="0">
                <a:solidFill>
                  <a:schemeClr val="tx1">
                    <a:lumMod val="75000"/>
                    <a:lumOff val="25000"/>
                  </a:schemeClr>
                </a:solidFill>
                <a:latin typeface="Roboto Medium" charset="0"/>
                <a:ea typeface="Roboto Medium" charset="0"/>
                <a:cs typeface="Roboto Medium" charset="0"/>
              </a:rPr>
              <a:t>(Chi-square </a:t>
            </a:r>
            <a:r>
              <a:rPr lang="en-US" altLang="zh-TW" sz="2400" dirty="0">
                <a:solidFill>
                  <a:schemeClr val="tx1">
                    <a:lumMod val="75000"/>
                    <a:lumOff val="25000"/>
                  </a:schemeClr>
                </a:solidFill>
                <a:latin typeface="Roboto Medium" charset="0"/>
                <a:ea typeface="Roboto Medium" charset="0"/>
                <a:cs typeface="Roboto Medium" charset="0"/>
              </a:rPr>
              <a:t>goodness of fit </a:t>
            </a:r>
            <a:r>
              <a:rPr lang="en-US" altLang="zh-TW" sz="2400" dirty="0" smtClean="0">
                <a:solidFill>
                  <a:schemeClr val="tx1">
                    <a:lumMod val="75000"/>
                    <a:lumOff val="25000"/>
                  </a:schemeClr>
                </a:solidFill>
                <a:latin typeface="Roboto Medium" charset="0"/>
                <a:ea typeface="Roboto Medium" charset="0"/>
                <a:cs typeface="Roboto Medium" charset="0"/>
              </a:rPr>
              <a:t>tests)</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以確定觀察到的數據</a:t>
            </a:r>
            <a:r>
              <a:rPr lang="zh-TW" altLang="en-US" sz="2400" dirty="0" smtClean="0">
                <a:solidFill>
                  <a:schemeClr val="tx1">
                    <a:lumMod val="75000"/>
                    <a:lumOff val="25000"/>
                  </a:schemeClr>
                </a:solidFill>
                <a:latin typeface="Roboto Medium" charset="0"/>
                <a:ea typeface="Roboto Medium" charset="0"/>
                <a:cs typeface="Roboto Medium" charset="0"/>
              </a:rPr>
              <a:t>是否</a:t>
            </a:r>
            <a:r>
              <a:rPr lang="zh-TW" altLang="en-US" sz="2400" dirty="0">
                <a:solidFill>
                  <a:schemeClr val="tx1">
                    <a:lumMod val="75000"/>
                    <a:lumOff val="25000"/>
                  </a:schemeClr>
                </a:solidFill>
                <a:latin typeface="Roboto Medium" charset="0"/>
                <a:ea typeface="Roboto Medium" charset="0"/>
                <a:cs typeface="Roboto Medium" charset="0"/>
              </a:rPr>
              <a:t>為</a:t>
            </a:r>
            <a:r>
              <a:rPr lang="zh-TW" altLang="en-US" sz="2400" dirty="0" smtClean="0">
                <a:solidFill>
                  <a:schemeClr val="tx1">
                    <a:lumMod val="75000"/>
                    <a:lumOff val="25000"/>
                  </a:schemeClr>
                </a:solidFill>
                <a:latin typeface="Roboto Medium" charset="0"/>
                <a:ea typeface="Roboto Medium" charset="0"/>
                <a:cs typeface="Roboto Medium" charset="0"/>
              </a:rPr>
              <a:t>隨機事件。</a:t>
            </a:r>
            <a:r>
              <a:rPr lang="zh-TW" altLang="en-US" sz="2400" dirty="0">
                <a:solidFill>
                  <a:schemeClr val="tx1">
                    <a:lumMod val="75000"/>
                    <a:lumOff val="25000"/>
                  </a:schemeClr>
                </a:solidFill>
                <a:latin typeface="Roboto Medium" charset="0"/>
                <a:ea typeface="Roboto Medium" charset="0"/>
                <a:cs typeface="Roboto Medium" charset="0"/>
              </a:rPr>
              <a:t>因此，針對預期值測試觀察值，其中所有類型的表示具有相等的概率</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在這種特殊情況下，所有預期計數均大於</a:t>
            </a:r>
            <a:r>
              <a:rPr lang="en-US" altLang="zh-TW" sz="2400" dirty="0">
                <a:solidFill>
                  <a:schemeClr val="tx1">
                    <a:lumMod val="75000"/>
                    <a:lumOff val="25000"/>
                  </a:schemeClr>
                </a:solidFill>
                <a:latin typeface="Roboto Medium" charset="0"/>
                <a:ea typeface="Roboto Medium" charset="0"/>
                <a:cs typeface="Roboto Medium" charset="0"/>
              </a:rPr>
              <a:t>5</a:t>
            </a:r>
            <a:r>
              <a:rPr lang="zh-TW" altLang="en-US" sz="2400" dirty="0">
                <a:solidFill>
                  <a:schemeClr val="tx1">
                    <a:lumMod val="75000"/>
                    <a:lumOff val="25000"/>
                  </a:schemeClr>
                </a:solidFill>
                <a:latin typeface="Roboto Medium" charset="0"/>
                <a:ea typeface="Roboto Medium" charset="0"/>
                <a:cs typeface="Roboto Medium" charset="0"/>
              </a:rPr>
              <a:t>。</a:t>
            </a: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在所有類別中，零假設被拒絕（</a:t>
            </a:r>
            <a:r>
              <a:rPr lang="en-US" altLang="zh-TW" sz="2400" dirty="0">
                <a:solidFill>
                  <a:schemeClr val="tx1">
                    <a:lumMod val="75000"/>
                    <a:lumOff val="25000"/>
                  </a:schemeClr>
                </a:solidFill>
                <a:latin typeface="Roboto Medium" charset="0"/>
                <a:ea typeface="Roboto Medium" charset="0"/>
                <a:cs typeface="Roboto Medium" charset="0"/>
              </a:rPr>
              <a:t>p &lt;0.05</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a:t>
            </a: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因此，觀察到的數據並非源於簡單的隨機事件。</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graphicFrame>
        <p:nvGraphicFramePr>
          <p:cNvPr id="2" name="表格 1"/>
          <p:cNvGraphicFramePr>
            <a:graphicFrameLocks noGrp="1"/>
          </p:cNvGraphicFramePr>
          <p:nvPr>
            <p:extLst>
              <p:ext uri="{D42A27DB-BD31-4B8C-83A1-F6EECF244321}">
                <p14:modId xmlns:p14="http://schemas.microsoft.com/office/powerpoint/2010/main" val="766379103"/>
              </p:ext>
            </p:extLst>
          </p:nvPr>
        </p:nvGraphicFramePr>
        <p:xfrm>
          <a:off x="6178550" y="4437900"/>
          <a:ext cx="5810250" cy="2122170"/>
        </p:xfrm>
        <a:graphic>
          <a:graphicData uri="http://schemas.openxmlformats.org/drawingml/2006/table">
            <a:tbl>
              <a:tblPr/>
              <a:tblGrid>
                <a:gridCol w="1162050">
                  <a:extLst>
                    <a:ext uri="{9D8B030D-6E8A-4147-A177-3AD203B41FA5}">
                      <a16:colId xmlns:a16="http://schemas.microsoft.com/office/drawing/2014/main" val="1287518718"/>
                    </a:ext>
                  </a:extLst>
                </a:gridCol>
                <a:gridCol w="1162050">
                  <a:extLst>
                    <a:ext uri="{9D8B030D-6E8A-4147-A177-3AD203B41FA5}">
                      <a16:colId xmlns:a16="http://schemas.microsoft.com/office/drawing/2014/main" val="548202920"/>
                    </a:ext>
                  </a:extLst>
                </a:gridCol>
                <a:gridCol w="1162050">
                  <a:extLst>
                    <a:ext uri="{9D8B030D-6E8A-4147-A177-3AD203B41FA5}">
                      <a16:colId xmlns:a16="http://schemas.microsoft.com/office/drawing/2014/main" val="3069725548"/>
                    </a:ext>
                  </a:extLst>
                </a:gridCol>
                <a:gridCol w="1162050">
                  <a:extLst>
                    <a:ext uri="{9D8B030D-6E8A-4147-A177-3AD203B41FA5}">
                      <a16:colId xmlns:a16="http://schemas.microsoft.com/office/drawing/2014/main" val="2308257592"/>
                    </a:ext>
                  </a:extLst>
                </a:gridCol>
                <a:gridCol w="1162050">
                  <a:extLst>
                    <a:ext uri="{9D8B030D-6E8A-4147-A177-3AD203B41FA5}">
                      <a16:colId xmlns:a16="http://schemas.microsoft.com/office/drawing/2014/main" val="3822151621"/>
                    </a:ext>
                  </a:extLst>
                </a:gridCol>
              </a:tblGrid>
              <a:tr h="0">
                <a:tc>
                  <a:txBody>
                    <a:bodyPr/>
                    <a:lstStyle/>
                    <a:p>
                      <a:pPr algn="l" fontAlgn="t"/>
                      <a:r>
                        <a:rPr lang="el-GR" b="1">
                          <a:effectLst/>
                        </a:rPr>
                        <a:t/>
                      </a:r>
                      <a:br>
                        <a:rPr lang="el-GR" b="1">
                          <a:effectLst/>
                        </a:rPr>
                      </a:br>
                      <a:r>
                        <a:rPr lang="el-GR" b="1">
                          <a:effectLst/>
                        </a:rPr>
                        <a:t>χ2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b="1" i="1" dirty="0" err="1">
                          <a:effectLst/>
                        </a:rPr>
                        <a:t>df</a:t>
                      </a:r>
                      <a:endParaRPr lang="en-US" b="1" dirty="0">
                        <a:effectLst/>
                      </a:endParaRP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b="1" dirty="0">
                          <a:effectLst/>
                        </a:rPr>
                        <a:t>P</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b="1">
                          <a:effectLst/>
                        </a:rPr>
                        <a:t>Cramer's V</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endParaRPr lang="zh-TW" altLang="en-US" dirty="0"/>
                    </a:p>
                  </a:txBody>
                  <a:tcPr>
                    <a:lnL>
                      <a:noFill/>
                    </a:lnL>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68711176"/>
                  </a:ext>
                </a:extLst>
              </a:tr>
              <a:tr h="0">
                <a:tc>
                  <a:txBody>
                    <a:bodyPr/>
                    <a:lstStyle/>
                    <a:p>
                      <a:pPr algn="l" fontAlgn="t"/>
                      <a:r>
                        <a:rPr lang="en-US" b="1">
                          <a:effectLst/>
                        </a:rPr>
                        <a:t>Music</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12.4</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0.002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dirty="0">
                          <a:effectLst/>
                        </a:rPr>
                        <a:t>0.557</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2087104446"/>
                  </a:ext>
                </a:extLst>
              </a:tr>
              <a:tr h="0">
                <a:tc>
                  <a:txBody>
                    <a:bodyPr/>
                    <a:lstStyle/>
                    <a:p>
                      <a:pPr algn="l" fontAlgn="t"/>
                      <a:r>
                        <a:rPr lang="en-US" b="1">
                          <a:effectLst/>
                        </a:rPr>
                        <a:t>Movies</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9.7</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0.008</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dirty="0">
                          <a:effectLst/>
                        </a:rPr>
                        <a:t>0.492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1119522893"/>
                  </a:ext>
                </a:extLst>
              </a:tr>
              <a:tr h="0">
                <a:tc>
                  <a:txBody>
                    <a:bodyPr/>
                    <a:lstStyle/>
                    <a:p>
                      <a:pPr algn="l" fontAlgn="t"/>
                      <a:r>
                        <a:rPr lang="en-US" b="1" dirty="0">
                          <a:effectLst/>
                        </a:rPr>
                        <a:t>Games</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14.8</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0.001</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0.608</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2834267360"/>
                  </a:ext>
                </a:extLst>
              </a:tr>
              <a:tr h="0">
                <a:tc>
                  <a:txBody>
                    <a:bodyPr/>
                    <a:lstStyle/>
                    <a:p>
                      <a:pPr algn="l" fontAlgn="t"/>
                      <a:r>
                        <a:rPr lang="en-US" b="1">
                          <a:effectLst/>
                        </a:rPr>
                        <a:t>Sports</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dirty="0">
                          <a:effectLst/>
                        </a:rPr>
                        <a:t>11.2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2</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a:effectLst/>
                        </a:rPr>
                        <a:t>0.004</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fontAlgn="t"/>
                      <a:r>
                        <a:rPr lang="en-US" altLang="zh-TW" dirty="0">
                          <a:effectLst/>
                        </a:rPr>
                        <a:t>0.529</a:t>
                      </a:r>
                    </a:p>
                  </a:txBody>
                  <a:tcPr marL="47625" marR="47625" marT="47625" marB="47625">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1637298592"/>
                  </a:ext>
                </a:extLst>
              </a:tr>
            </a:tbl>
          </a:graphicData>
        </a:graphic>
      </p:graphicFrame>
    </p:spTree>
    <p:extLst>
      <p:ext uri="{BB962C8B-B14F-4D97-AF65-F5344CB8AC3E}">
        <p14:creationId xmlns:p14="http://schemas.microsoft.com/office/powerpoint/2010/main" val="36510320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6"/>
            <a:ext cx="5062811" cy="2308324"/>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在音樂主題中</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前三名分別是鋼琴</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,8</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、鼓</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、一個人聽音樂</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動作</a:t>
            </a:r>
            <a:r>
              <a:rPr lang="en-US" altLang="zh-TW" sz="2400" dirty="0" smtClean="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en-US" altLang="zh-TW" sz="2400" dirty="0" smtClean="0">
                <a:solidFill>
                  <a:schemeClr val="tx1">
                    <a:lumMod val="75000"/>
                    <a:lumOff val="25000"/>
                  </a:schemeClr>
                </a:solidFill>
                <a:latin typeface="Roboto Medium" charset="0"/>
                <a:ea typeface="Roboto Medium" charset="0"/>
                <a:cs typeface="Roboto Medium" charset="0"/>
              </a:rPr>
              <a:t>)</a:t>
            </a: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整體而言，受測者中有</a:t>
            </a:r>
            <a:r>
              <a:rPr lang="en-US" altLang="zh-TW" sz="2400" dirty="0" smtClean="0">
                <a:solidFill>
                  <a:schemeClr val="tx1">
                    <a:lumMod val="75000"/>
                    <a:lumOff val="25000"/>
                  </a:schemeClr>
                </a:solidFill>
                <a:latin typeface="Roboto Medium" charset="0"/>
                <a:ea typeface="Roboto Medium" charset="0"/>
                <a:cs typeface="Roboto Medium" charset="0"/>
              </a:rPr>
              <a:t>70</a:t>
            </a:r>
            <a:r>
              <a:rPr lang="zh-TW" altLang="en-US" sz="2400" dirty="0" smtClean="0">
                <a:solidFill>
                  <a:schemeClr val="tx1">
                    <a:lumMod val="75000"/>
                    <a:lumOff val="25000"/>
                  </a:schemeClr>
                </a:solidFill>
                <a:latin typeface="Roboto Medium" charset="0"/>
                <a:ea typeface="Roboto Medium" charset="0"/>
                <a:cs typeface="Roboto Medium" charset="0"/>
              </a:rPr>
              <a:t>％偏好物體</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20</a:t>
            </a:r>
            <a:r>
              <a:rPr lang="zh-TW" altLang="en-US" sz="2400" dirty="0" smtClean="0">
                <a:solidFill>
                  <a:schemeClr val="tx1">
                    <a:lumMod val="75000"/>
                    <a:lumOff val="25000"/>
                  </a:schemeClr>
                </a:solidFill>
                <a:latin typeface="Roboto Medium" charset="0"/>
                <a:ea typeface="Roboto Medium" charset="0"/>
                <a:cs typeface="Roboto Medium" charset="0"/>
              </a:rPr>
              <a:t>％偏好動作、</a:t>
            </a:r>
            <a:r>
              <a:rPr lang="en-US" altLang="zh-TW" sz="2400" dirty="0" smtClean="0">
                <a:solidFill>
                  <a:schemeClr val="tx1">
                    <a:lumMod val="75000"/>
                    <a:lumOff val="25000"/>
                  </a:schemeClr>
                </a:solidFill>
                <a:latin typeface="Roboto Medium" charset="0"/>
                <a:ea typeface="Roboto Medium" charset="0"/>
                <a:cs typeface="Roboto Medium" charset="0"/>
              </a:rPr>
              <a:t>10</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形象</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4098" name="Picture 2" descr="Fig 6"/>
          <p:cNvPicPr>
            <a:picLocks noChangeAspect="1" noChangeArrowheads="1"/>
          </p:cNvPicPr>
          <p:nvPr/>
        </p:nvPicPr>
        <p:blipFill rotWithShape="1">
          <a:blip r:embed="rId3">
            <a:extLst>
              <a:ext uri="{28A0092B-C50C-407E-A947-70E740481C1C}">
                <a14:useLocalDpi xmlns:a14="http://schemas.microsoft.com/office/drawing/2010/main" val="0"/>
              </a:ext>
            </a:extLst>
          </a:blip>
          <a:srcRect r="39091"/>
          <a:stretch/>
        </p:blipFill>
        <p:spPr bwMode="auto">
          <a:xfrm>
            <a:off x="6489222" y="908462"/>
            <a:ext cx="5020607" cy="5079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704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6"/>
            <a:ext cx="5062811" cy="3046988"/>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在電影主題</a:t>
            </a:r>
            <a:r>
              <a:rPr lang="zh-TW" altLang="en-US" sz="2400" dirty="0" smtClean="0">
                <a:solidFill>
                  <a:schemeClr val="tx1">
                    <a:lumMod val="75000"/>
                    <a:lumOff val="25000"/>
                  </a:schemeClr>
                </a:solidFill>
                <a:latin typeface="Roboto Medium" charset="0"/>
                <a:ea typeface="Roboto Medium" charset="0"/>
                <a:cs typeface="Roboto Medium" charset="0"/>
              </a:rPr>
              <a:t>中</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前三名分別是</a:t>
            </a:r>
            <a:r>
              <a:rPr lang="zh-TW" altLang="en-US" sz="2400" dirty="0">
                <a:solidFill>
                  <a:schemeClr val="tx1">
                    <a:lumMod val="75000"/>
                    <a:lumOff val="25000"/>
                  </a:schemeClr>
                </a:solidFill>
                <a:latin typeface="Roboto Medium" charset="0"/>
                <a:ea typeface="Roboto Medium" charset="0"/>
                <a:cs typeface="Roboto Medium" charset="0"/>
              </a:rPr>
              <a:t>攝像機（</a:t>
            </a:r>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,8</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zh-TW" altLang="en-US" sz="2400" dirty="0">
                <a:solidFill>
                  <a:schemeClr val="tx1">
                    <a:lumMod val="75000"/>
                    <a:lumOff val="25000"/>
                  </a:schemeClr>
                </a:solidFill>
                <a:latin typeface="Roboto Medium" charset="0"/>
                <a:ea typeface="Roboto Medium" charset="0"/>
                <a:cs typeface="Roboto Medium" charset="0"/>
              </a:rPr>
              <a:t>） </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 </a:t>
            </a:r>
            <a:r>
              <a:rPr lang="zh-TW" altLang="en-US" sz="2400" dirty="0" smtClean="0">
                <a:solidFill>
                  <a:schemeClr val="tx1">
                    <a:lumMod val="75000"/>
                    <a:lumOff val="25000"/>
                  </a:schemeClr>
                </a:solidFill>
                <a:latin typeface="Roboto Medium" charset="0"/>
                <a:ea typeface="Roboto Medium" charset="0"/>
                <a:cs typeface="Roboto Medium" charset="0"/>
              </a:rPr>
              <a:t>電影院</a:t>
            </a:r>
            <a:r>
              <a:rPr lang="en-US" altLang="zh-TW" sz="2400" dirty="0" smtClean="0">
                <a:solidFill>
                  <a:schemeClr val="tx1">
                    <a:lumMod val="75000"/>
                    <a:lumOff val="25000"/>
                  </a:schemeClr>
                </a:solidFill>
                <a:latin typeface="Roboto Medium" charset="0"/>
                <a:ea typeface="Roboto Medium" charset="0"/>
                <a:cs typeface="Roboto Medium" charset="0"/>
              </a:rPr>
              <a:t>cinema(</a:t>
            </a:r>
            <a:r>
              <a:rPr lang="zh-TW" altLang="en-US" sz="2400" dirty="0" smtClean="0">
                <a:solidFill>
                  <a:schemeClr val="tx1">
                    <a:lumMod val="75000"/>
                    <a:lumOff val="25000"/>
                  </a:schemeClr>
                </a:solidFill>
                <a:latin typeface="Roboto Medium" charset="0"/>
                <a:ea typeface="Roboto Medium" charset="0"/>
                <a:cs typeface="Roboto Medium" charset="0"/>
              </a:rPr>
              <a:t>動作</a:t>
            </a:r>
            <a:r>
              <a:rPr lang="en-US" altLang="zh-TW" sz="2400" dirty="0" smtClean="0">
                <a:solidFill>
                  <a:schemeClr val="tx1">
                    <a:lumMod val="75000"/>
                    <a:lumOff val="25000"/>
                  </a:schemeClr>
                </a:solidFill>
                <a:latin typeface="Roboto Medium" charset="0"/>
                <a:ea typeface="Roboto Medium" charset="0"/>
                <a:cs typeface="Roboto Medium" charset="0"/>
              </a:rPr>
              <a:t>,2</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、場記</a:t>
            </a:r>
            <a:r>
              <a:rPr lang="zh-TW" altLang="en-US" sz="2400" dirty="0">
                <a:solidFill>
                  <a:schemeClr val="tx1">
                    <a:lumMod val="75000"/>
                    <a:lumOff val="25000"/>
                  </a:schemeClr>
                </a:solidFill>
                <a:latin typeface="Roboto Medium" charset="0"/>
                <a:ea typeface="Roboto Medium" charset="0"/>
                <a:cs typeface="Roboto Medium" charset="0"/>
              </a:rPr>
              <a:t>板（物體</a:t>
            </a:r>
            <a:r>
              <a:rPr lang="en-US" altLang="zh-TW" sz="2400" dirty="0">
                <a:solidFill>
                  <a:schemeClr val="tx1">
                    <a:lumMod val="75000"/>
                    <a:lumOff val="25000"/>
                  </a:schemeClr>
                </a:solidFill>
                <a:latin typeface="Roboto Medium" charset="0"/>
                <a:ea typeface="Roboto Medium" charset="0"/>
                <a:cs typeface="Roboto Medium" charset="0"/>
              </a:rPr>
              <a:t>,2</a:t>
            </a:r>
            <a:r>
              <a:rPr lang="zh-TW" altLang="en-US" sz="2400" dirty="0">
                <a:solidFill>
                  <a:schemeClr val="tx1">
                    <a:lumMod val="75000"/>
                    <a:lumOff val="25000"/>
                  </a:schemeClr>
                </a:solidFill>
                <a:latin typeface="Roboto Medium" charset="0"/>
                <a:ea typeface="Roboto Medium" charset="0"/>
                <a:cs typeface="Roboto Medium" charset="0"/>
              </a:rPr>
              <a:t>人</a:t>
            </a:r>
            <a:r>
              <a:rPr lang="zh-TW" altLang="en-US" sz="2400" dirty="0" smtClean="0">
                <a:solidFill>
                  <a:schemeClr val="tx1">
                    <a:lumMod val="75000"/>
                    <a:lumOff val="25000"/>
                  </a:schemeClr>
                </a:solidFill>
                <a:latin typeface="Roboto Medium" charset="0"/>
                <a:ea typeface="Roboto Medium" charset="0"/>
                <a:cs typeface="Roboto Medium" charset="0"/>
              </a:rPr>
              <a:t>）、和膠捲</a:t>
            </a:r>
            <a:r>
              <a:rPr lang="zh-TW" altLang="en-US" sz="2400" dirty="0">
                <a:solidFill>
                  <a:schemeClr val="tx1">
                    <a:lumMod val="75000"/>
                    <a:lumOff val="25000"/>
                  </a:schemeClr>
                </a:solidFill>
                <a:latin typeface="Roboto Medium" charset="0"/>
                <a:ea typeface="Roboto Medium" charset="0"/>
                <a:cs typeface="Roboto Medium" charset="0"/>
              </a:rPr>
              <a:t>（物體</a:t>
            </a:r>
            <a:r>
              <a:rPr lang="en-US" altLang="zh-TW" sz="2400" dirty="0">
                <a:solidFill>
                  <a:schemeClr val="tx1">
                    <a:lumMod val="75000"/>
                    <a:lumOff val="25000"/>
                  </a:schemeClr>
                </a:solidFill>
                <a:latin typeface="Roboto Medium" charset="0"/>
                <a:ea typeface="Roboto Medium" charset="0"/>
                <a:cs typeface="Roboto Medium" charset="0"/>
              </a:rPr>
              <a:t>,2</a:t>
            </a:r>
            <a:r>
              <a:rPr lang="zh-TW" altLang="en-US" sz="2400" dirty="0">
                <a:solidFill>
                  <a:schemeClr val="tx1">
                    <a:lumMod val="75000"/>
                    <a:lumOff val="25000"/>
                  </a:schemeClr>
                </a:solidFill>
                <a:latin typeface="Roboto Medium" charset="0"/>
                <a:ea typeface="Roboto Medium" charset="0"/>
                <a:cs typeface="Roboto Medium" charset="0"/>
              </a:rPr>
              <a:t>人）</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整體而言，</a:t>
            </a:r>
            <a:r>
              <a:rPr lang="zh-TW" altLang="en-US" sz="2400" dirty="0" smtClean="0">
                <a:solidFill>
                  <a:schemeClr val="tx1">
                    <a:lumMod val="75000"/>
                    <a:lumOff val="25000"/>
                  </a:schemeClr>
                </a:solidFill>
                <a:latin typeface="Roboto Medium" charset="0"/>
                <a:ea typeface="Roboto Medium" charset="0"/>
                <a:cs typeface="Roboto Medium" charset="0"/>
              </a:rPr>
              <a:t>受測者中有</a:t>
            </a:r>
            <a:r>
              <a:rPr lang="en-US" altLang="zh-TW" sz="2400" dirty="0">
                <a:solidFill>
                  <a:schemeClr val="tx1">
                    <a:lumMod val="75000"/>
                    <a:lumOff val="25000"/>
                  </a:schemeClr>
                </a:solidFill>
                <a:latin typeface="Roboto Medium" charset="0"/>
                <a:ea typeface="Roboto Medium" charset="0"/>
                <a:cs typeface="Roboto Medium" charset="0"/>
              </a:rPr>
              <a:t>65</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偏好物體、</a:t>
            </a:r>
            <a:r>
              <a:rPr lang="en-US" altLang="zh-TW" sz="2400" dirty="0">
                <a:solidFill>
                  <a:schemeClr val="tx1">
                    <a:lumMod val="75000"/>
                    <a:lumOff val="25000"/>
                  </a:schemeClr>
                </a:solidFill>
                <a:latin typeface="Roboto Medium" charset="0"/>
                <a:ea typeface="Roboto Medium" charset="0"/>
                <a:cs typeface="Roboto Medium" charset="0"/>
              </a:rPr>
              <a:t> 10</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偏好動作、</a:t>
            </a:r>
            <a:r>
              <a:rPr lang="en-US" altLang="zh-TW" sz="2400" dirty="0">
                <a:solidFill>
                  <a:schemeClr val="tx1">
                    <a:lumMod val="75000"/>
                    <a:lumOff val="25000"/>
                  </a:schemeClr>
                </a:solidFill>
                <a:latin typeface="Roboto Medium" charset="0"/>
                <a:ea typeface="Roboto Medium" charset="0"/>
                <a:cs typeface="Roboto Medium" charset="0"/>
              </a:rPr>
              <a:t> 15</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形象。</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5122" name="Picture 2" descr="å7"/>
          <p:cNvPicPr>
            <a:picLocks noChangeAspect="1" noChangeArrowheads="1"/>
          </p:cNvPicPr>
          <p:nvPr/>
        </p:nvPicPr>
        <p:blipFill rotWithShape="1">
          <a:blip r:embed="rId3">
            <a:extLst>
              <a:ext uri="{28A0092B-C50C-407E-A947-70E740481C1C}">
                <a14:useLocalDpi xmlns:a14="http://schemas.microsoft.com/office/drawing/2010/main" val="0"/>
              </a:ext>
            </a:extLst>
          </a:blip>
          <a:srcRect r="15947"/>
          <a:stretch/>
        </p:blipFill>
        <p:spPr bwMode="auto">
          <a:xfrm>
            <a:off x="5965371" y="1825398"/>
            <a:ext cx="6346825" cy="4606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775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6"/>
            <a:ext cx="5062811" cy="2677656"/>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在遊戲主題</a:t>
            </a:r>
            <a:r>
              <a:rPr lang="zh-TW" altLang="en-US" sz="2400" dirty="0" smtClean="0">
                <a:solidFill>
                  <a:schemeClr val="tx1">
                    <a:lumMod val="75000"/>
                    <a:lumOff val="25000"/>
                  </a:schemeClr>
                </a:solidFill>
                <a:latin typeface="Roboto Medium" charset="0"/>
                <a:ea typeface="Roboto Medium" charset="0"/>
                <a:cs typeface="Roboto Medium" charset="0"/>
              </a:rPr>
              <a:t>中</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前三名分別是兩張撲克牌（物體</a:t>
            </a:r>
            <a:r>
              <a:rPr lang="en-US" altLang="zh-TW" sz="2400" dirty="0" smtClean="0">
                <a:solidFill>
                  <a:schemeClr val="tx1">
                    <a:lumMod val="75000"/>
                    <a:lumOff val="25000"/>
                  </a:schemeClr>
                </a:solidFill>
                <a:latin typeface="Roboto Medium" charset="0"/>
                <a:ea typeface="Roboto Medium" charset="0"/>
                <a:cs typeface="Roboto Medium" charset="0"/>
              </a:rPr>
              <a:t>,7</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zh-TW" altLang="en-US" sz="2400" dirty="0">
                <a:solidFill>
                  <a:schemeClr val="tx1">
                    <a:lumMod val="75000"/>
                    <a:lumOff val="25000"/>
                  </a:schemeClr>
                </a:solidFill>
                <a:latin typeface="Roboto Medium" charset="0"/>
                <a:ea typeface="Roboto Medium" charset="0"/>
                <a:cs typeface="Roboto Medium" charset="0"/>
              </a:rPr>
              <a:t>） </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兩個骰子</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球拍和球</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 3</a:t>
            </a:r>
            <a:r>
              <a:rPr lang="zh-TW" altLang="en-US" sz="2400" dirty="0" smtClean="0">
                <a:solidFill>
                  <a:schemeClr val="tx1">
                    <a:lumMod val="75000"/>
                    <a:lumOff val="25000"/>
                  </a:schemeClr>
                </a:solidFill>
                <a:latin typeface="Roboto Medium" charset="0"/>
                <a:ea typeface="Roboto Medium" charset="0"/>
                <a:cs typeface="Roboto Medium" charset="0"/>
              </a:rPr>
              <a:t>人）、和</a:t>
            </a:r>
            <a:r>
              <a:rPr lang="zh-TW" altLang="en-US" sz="2400" dirty="0">
                <a:solidFill>
                  <a:schemeClr val="tx1">
                    <a:lumMod val="75000"/>
                    <a:lumOff val="25000"/>
                  </a:schemeClr>
                </a:solidFill>
                <a:latin typeface="Roboto Medium" charset="0"/>
                <a:ea typeface="Roboto Medium" charset="0"/>
                <a:cs typeface="Roboto Medium" charset="0"/>
              </a:rPr>
              <a:t>下棋</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動作</a:t>
            </a:r>
            <a:r>
              <a:rPr lang="en-US" altLang="zh-TW" sz="2400" dirty="0" smtClean="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zh-TW" altLang="en-US" sz="2400" dirty="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整體而言，</a:t>
            </a:r>
            <a:r>
              <a:rPr lang="zh-TW" altLang="en-US" sz="2400" dirty="0" smtClean="0">
                <a:solidFill>
                  <a:schemeClr val="tx1">
                    <a:lumMod val="75000"/>
                    <a:lumOff val="25000"/>
                  </a:schemeClr>
                </a:solidFill>
                <a:latin typeface="Roboto Medium" charset="0"/>
                <a:ea typeface="Roboto Medium" charset="0"/>
                <a:cs typeface="Roboto Medium" charset="0"/>
              </a:rPr>
              <a:t>受測者中有</a:t>
            </a:r>
            <a:r>
              <a:rPr lang="en-US" altLang="zh-TW" sz="2400" dirty="0" smtClean="0">
                <a:solidFill>
                  <a:schemeClr val="tx1">
                    <a:lumMod val="75000"/>
                    <a:lumOff val="25000"/>
                  </a:schemeClr>
                </a:solidFill>
                <a:latin typeface="Roboto Medium" charset="0"/>
                <a:ea typeface="Roboto Medium" charset="0"/>
                <a:cs typeface="Roboto Medium" charset="0"/>
              </a:rPr>
              <a:t>75</a:t>
            </a:r>
            <a:r>
              <a:rPr lang="zh-TW" altLang="en-US" sz="2400" dirty="0" smtClean="0">
                <a:solidFill>
                  <a:schemeClr val="tx1">
                    <a:lumMod val="75000"/>
                    <a:lumOff val="25000"/>
                  </a:schemeClr>
                </a:solidFill>
                <a:latin typeface="Roboto Medium" charset="0"/>
                <a:ea typeface="Roboto Medium" charset="0"/>
                <a:cs typeface="Roboto Medium" charset="0"/>
              </a:rPr>
              <a:t>％偏好物體、</a:t>
            </a:r>
            <a:r>
              <a:rPr lang="en-US" altLang="zh-TW" sz="2400" dirty="0">
                <a:solidFill>
                  <a:schemeClr val="tx1">
                    <a:lumMod val="75000"/>
                    <a:lumOff val="25000"/>
                  </a:schemeClr>
                </a:solidFill>
                <a:latin typeface="Roboto Medium" charset="0"/>
                <a:ea typeface="Roboto Medium" charset="0"/>
                <a:cs typeface="Roboto Medium" charset="0"/>
              </a:rPr>
              <a:t> </a:t>
            </a:r>
            <a:r>
              <a:rPr lang="en-US" altLang="zh-TW" sz="2400" dirty="0" smtClean="0">
                <a:solidFill>
                  <a:schemeClr val="tx1">
                    <a:lumMod val="75000"/>
                    <a:lumOff val="25000"/>
                  </a:schemeClr>
                </a:solidFill>
                <a:latin typeface="Roboto Medium" charset="0"/>
                <a:ea typeface="Roboto Medium" charset="0"/>
                <a:cs typeface="Roboto Medium" charset="0"/>
              </a:rPr>
              <a:t>15</a:t>
            </a:r>
            <a:r>
              <a:rPr lang="zh-TW" altLang="en-US" sz="2400" dirty="0" smtClean="0">
                <a:solidFill>
                  <a:schemeClr val="tx1">
                    <a:lumMod val="75000"/>
                    <a:lumOff val="25000"/>
                  </a:schemeClr>
                </a:solidFill>
                <a:latin typeface="Roboto Medium" charset="0"/>
                <a:ea typeface="Roboto Medium" charset="0"/>
                <a:cs typeface="Roboto Medium" charset="0"/>
              </a:rPr>
              <a:t>％偏好動作。</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6146" name="Picture 2" descr="å8"/>
          <p:cNvPicPr>
            <a:picLocks noChangeAspect="1" noChangeArrowheads="1"/>
          </p:cNvPicPr>
          <p:nvPr/>
        </p:nvPicPr>
        <p:blipFill rotWithShape="1">
          <a:blip r:embed="rId3">
            <a:extLst>
              <a:ext uri="{28A0092B-C50C-407E-A947-70E740481C1C}">
                <a14:useLocalDpi xmlns:a14="http://schemas.microsoft.com/office/drawing/2010/main" val="0"/>
              </a:ext>
            </a:extLst>
          </a:blip>
          <a:srcRect r="50875"/>
          <a:stretch/>
        </p:blipFill>
        <p:spPr bwMode="auto">
          <a:xfrm>
            <a:off x="6886575" y="1172093"/>
            <a:ext cx="3743325" cy="469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774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0607269" cy="4154984"/>
          </a:xfrm>
          <a:prstGeom prst="rect">
            <a:avLst/>
          </a:prstGeom>
        </p:spPr>
        <p:txBody>
          <a:bodyPr wrap="square">
            <a:spAutoFit/>
          </a:bodyPr>
          <a:lstStyle/>
          <a:p>
            <a:r>
              <a:rPr lang="en-US" altLang="zh-TW" sz="2400" dirty="0" smtClean="0">
                <a:solidFill>
                  <a:schemeClr val="tx1">
                    <a:lumMod val="75000"/>
                    <a:lumOff val="25000"/>
                  </a:schemeClr>
                </a:solidFill>
                <a:latin typeface="Roboto Medium" charset="0"/>
                <a:ea typeface="Roboto Medium" charset="0"/>
                <a:cs typeface="Roboto Medium" charset="0"/>
              </a:rPr>
              <a:t>Rocha(2008</a:t>
            </a:r>
            <a:r>
              <a:rPr lang="en-US" altLang="zh-TW" sz="2400" dirty="0">
                <a:solidFill>
                  <a:schemeClr val="tx1">
                    <a:lumMod val="75000"/>
                    <a:lumOff val="25000"/>
                  </a:schemeClr>
                </a:solidFill>
                <a:latin typeface="Roboto Medium" charset="0"/>
                <a:ea typeface="Roboto Medium" charset="0"/>
                <a:cs typeface="Roboto Medium" charset="0"/>
              </a:rPr>
              <a:t>, </a:t>
            </a:r>
            <a:r>
              <a:rPr lang="en-US" altLang="zh-TW" sz="2400" dirty="0" smtClean="0">
                <a:solidFill>
                  <a:schemeClr val="tx1">
                    <a:lumMod val="75000"/>
                    <a:lumOff val="25000"/>
                  </a:schemeClr>
                </a:solidFill>
                <a:latin typeface="Roboto Medium" charset="0"/>
                <a:ea typeface="Roboto Medium" charset="0"/>
                <a:cs typeface="Roboto Medium" charset="0"/>
              </a:rPr>
              <a:t>2012,2014)</a:t>
            </a:r>
            <a:r>
              <a:rPr lang="zh-TW" altLang="en-US" sz="2400" dirty="0" smtClean="0">
                <a:solidFill>
                  <a:schemeClr val="tx1">
                    <a:lumMod val="75000"/>
                    <a:lumOff val="25000"/>
                  </a:schemeClr>
                </a:solidFill>
                <a:latin typeface="Roboto Medium" charset="0"/>
                <a:ea typeface="Roboto Medium" charset="0"/>
                <a:cs typeface="Roboto Medium" charset="0"/>
              </a:rPr>
              <a:t>研究</a:t>
            </a:r>
            <a:r>
              <a:rPr lang="zh-TW" altLang="en-US" sz="2400" dirty="0">
                <a:solidFill>
                  <a:schemeClr val="tx1">
                    <a:lumMod val="75000"/>
                    <a:lumOff val="25000"/>
                  </a:schemeClr>
                </a:solidFill>
                <a:latin typeface="Roboto Medium" charset="0"/>
                <a:ea typeface="Roboto Medium" charset="0"/>
                <a:cs typeface="Roboto Medium" charset="0"/>
              </a:rPr>
              <a:t>結果表明，當</a:t>
            </a:r>
            <a:r>
              <a:rPr lang="zh-TW" altLang="en-US" sz="2400" dirty="0" smtClean="0">
                <a:solidFill>
                  <a:schemeClr val="tx1">
                    <a:lumMod val="75000"/>
                    <a:lumOff val="25000"/>
                  </a:schemeClr>
                </a:solidFill>
                <a:latin typeface="Roboto Medium" charset="0"/>
                <a:ea typeface="Roboto Medium" charset="0"/>
                <a:cs typeface="Roboto Medium" charset="0"/>
              </a:rPr>
              <a:t>圖像具有</a:t>
            </a:r>
            <a:r>
              <a:rPr lang="zh-TW" altLang="en-US" sz="2400" dirty="0">
                <a:solidFill>
                  <a:schemeClr val="tx1">
                    <a:lumMod val="75000"/>
                    <a:lumOff val="25000"/>
                  </a:schemeClr>
                </a:solidFill>
                <a:latin typeface="Roboto Medium" charset="0"/>
                <a:ea typeface="Roboto Medium" charset="0"/>
                <a:cs typeface="Roboto Medium" charset="0"/>
              </a:rPr>
              <a:t>超連結</a:t>
            </a:r>
          </a:p>
          <a:p>
            <a:r>
              <a:rPr lang="en-US" altLang="zh-TW" sz="2400" dirty="0" smtClean="0">
                <a:solidFill>
                  <a:schemeClr val="tx1">
                    <a:lumMod val="75000"/>
                    <a:lumOff val="25000"/>
                  </a:schemeClr>
                </a:solidFill>
                <a:latin typeface="Roboto Medium" charset="0"/>
                <a:ea typeface="Roboto Medium" charset="0"/>
                <a:cs typeface="Roboto Medium" charset="0"/>
              </a:rPr>
              <a:t>(hyperlinks)</a:t>
            </a:r>
            <a:r>
              <a:rPr lang="zh-TW" altLang="en-US" sz="2400" dirty="0" smtClean="0">
                <a:solidFill>
                  <a:schemeClr val="tx1">
                    <a:lumMod val="75000"/>
                    <a:lumOff val="25000"/>
                  </a:schemeClr>
                </a:solidFill>
                <a:latin typeface="Roboto Medium" charset="0"/>
                <a:ea typeface="Roboto Medium" charset="0"/>
                <a:cs typeface="Roboto Medium" charset="0"/>
              </a:rPr>
              <a:t>時，會使智力障礙使用者更有興趣且容易於在</a:t>
            </a:r>
            <a:r>
              <a:rPr lang="zh-TW" altLang="en-US" sz="2400" dirty="0">
                <a:solidFill>
                  <a:schemeClr val="tx1">
                    <a:lumMod val="75000"/>
                    <a:lumOff val="25000"/>
                  </a:schemeClr>
                </a:solidFill>
                <a:latin typeface="Roboto Medium" charset="0"/>
                <a:ea typeface="Roboto Medium" charset="0"/>
                <a:cs typeface="Roboto Medium" charset="0"/>
              </a:rPr>
              <a:t>數位內容產業</a:t>
            </a:r>
            <a:r>
              <a:rPr lang="en-US" altLang="zh-TW" sz="2400" dirty="0">
                <a:solidFill>
                  <a:schemeClr val="tx1">
                    <a:lumMod val="75000"/>
                    <a:lumOff val="25000"/>
                  </a:schemeClr>
                </a:solidFill>
                <a:latin typeface="Roboto Medium" charset="0"/>
                <a:ea typeface="Roboto Medium" charset="0"/>
                <a:cs typeface="Roboto Medium" charset="0"/>
              </a:rPr>
              <a:t>(digital content)</a:t>
            </a:r>
            <a:r>
              <a:rPr lang="zh-TW" altLang="en-US" sz="2400" dirty="0" smtClean="0">
                <a:solidFill>
                  <a:schemeClr val="tx1">
                    <a:lumMod val="75000"/>
                    <a:lumOff val="25000"/>
                  </a:schemeClr>
                </a:solidFill>
                <a:latin typeface="Roboto Medium" charset="0"/>
                <a:ea typeface="Roboto Medium" charset="0"/>
                <a:cs typeface="Roboto Medium" charset="0"/>
              </a:rPr>
              <a:t>上進行活動</a:t>
            </a:r>
            <a:endParaRPr lang="zh-TW" altLang="en-US" sz="2400" dirty="0">
              <a:solidFill>
                <a:schemeClr val="tx1">
                  <a:lumMod val="75000"/>
                  <a:lumOff val="25000"/>
                </a:schemeClr>
              </a:solidFill>
              <a:latin typeface="Roboto Medium" charset="0"/>
              <a:ea typeface="Roboto Medium" charset="0"/>
              <a:cs typeface="Roboto Medium" charset="0"/>
            </a:endParaRP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雖然</a:t>
            </a:r>
            <a:r>
              <a:rPr lang="zh-TW" altLang="en-US" sz="2400" dirty="0" smtClean="0">
                <a:solidFill>
                  <a:schemeClr val="tx1">
                    <a:lumMod val="75000"/>
                    <a:lumOff val="25000"/>
                  </a:schemeClr>
                </a:solidFill>
                <a:latin typeface="Roboto Medium" charset="0"/>
                <a:ea typeface="Roboto Medium" charset="0"/>
                <a:cs typeface="Roboto Medium" charset="0"/>
              </a:rPr>
              <a:t>圖像能更易於使用網路連結，</a:t>
            </a:r>
            <a:r>
              <a:rPr lang="zh-TW" altLang="en-US" sz="2400" dirty="0">
                <a:solidFill>
                  <a:schemeClr val="tx1">
                    <a:lumMod val="75000"/>
                    <a:lumOff val="25000"/>
                  </a:schemeClr>
                </a:solidFill>
                <a:latin typeface="Roboto Medium" charset="0"/>
                <a:ea typeface="Roboto Medium" charset="0"/>
                <a:cs typeface="Roboto Medium" charset="0"/>
              </a:rPr>
              <a:t>但是</a:t>
            </a:r>
            <a:r>
              <a:rPr lang="zh-TW" altLang="en-US" sz="2400" dirty="0" smtClean="0">
                <a:solidFill>
                  <a:schemeClr val="tx1">
                    <a:lumMod val="75000"/>
                    <a:lumOff val="25000"/>
                  </a:schemeClr>
                </a:solidFill>
                <a:latin typeface="Roboto Medium" charset="0"/>
                <a:ea typeface="Roboto Medium" charset="0"/>
                <a:cs typeface="Roboto Medium" charset="0"/>
              </a:rPr>
              <a:t>需要透</a:t>
            </a:r>
            <a:r>
              <a:rPr lang="zh-TW" altLang="en-US" sz="2400" dirty="0">
                <a:solidFill>
                  <a:schemeClr val="tx1">
                    <a:lumMod val="75000"/>
                    <a:lumOff val="25000"/>
                  </a:schemeClr>
                </a:solidFill>
                <a:latin typeface="Roboto Medium" charset="0"/>
                <a:ea typeface="Roboto Medium" charset="0"/>
                <a:cs typeface="Roboto Medium" charset="0"/>
              </a:rPr>
              <a:t>過</a:t>
            </a:r>
            <a:r>
              <a:rPr lang="zh-TW" altLang="en-US" sz="2400" dirty="0" smtClean="0">
                <a:solidFill>
                  <a:schemeClr val="tx1">
                    <a:lumMod val="75000"/>
                    <a:lumOff val="25000"/>
                  </a:schemeClr>
                </a:solidFill>
                <a:latin typeface="Roboto Medium" charset="0"/>
                <a:ea typeface="Roboto Medium" charset="0"/>
                <a:cs typeface="Roboto Medium" charset="0"/>
              </a:rPr>
              <a:t>設計圖像，以增強特定族群使用</a:t>
            </a:r>
            <a:r>
              <a:rPr lang="zh-TW" altLang="en-US" sz="2400" dirty="0">
                <a:solidFill>
                  <a:schemeClr val="tx1">
                    <a:lumMod val="75000"/>
                    <a:lumOff val="25000"/>
                  </a:schemeClr>
                </a:solidFill>
                <a:latin typeface="Roboto Medium" charset="0"/>
                <a:ea typeface="Roboto Medium" charset="0"/>
                <a:cs typeface="Roboto Medium" charset="0"/>
              </a:rPr>
              <a:t>者</a:t>
            </a:r>
            <a:r>
              <a:rPr lang="zh-TW" altLang="en-US" sz="2400" dirty="0" smtClean="0">
                <a:solidFill>
                  <a:schemeClr val="tx1">
                    <a:lumMod val="75000"/>
                    <a:lumOff val="25000"/>
                  </a:schemeClr>
                </a:solidFill>
                <a:latin typeface="Roboto Medium" charset="0"/>
                <a:ea typeface="Roboto Medium" charset="0"/>
                <a:cs typeface="Roboto Medium" charset="0"/>
              </a:rPr>
              <a:t>在數位</a:t>
            </a:r>
            <a:r>
              <a:rPr lang="zh-TW" altLang="en-US" sz="2400" dirty="0">
                <a:solidFill>
                  <a:schemeClr val="tx1">
                    <a:lumMod val="75000"/>
                    <a:lumOff val="25000"/>
                  </a:schemeClr>
                </a:solidFill>
                <a:latin typeface="Roboto Medium" charset="0"/>
                <a:ea typeface="Roboto Medium" charset="0"/>
                <a:cs typeface="Roboto Medium" charset="0"/>
              </a:rPr>
              <a:t>內容</a:t>
            </a:r>
            <a:r>
              <a:rPr lang="zh-TW" altLang="en-US" sz="2400" dirty="0" smtClean="0">
                <a:solidFill>
                  <a:schemeClr val="tx1">
                    <a:lumMod val="75000"/>
                    <a:lumOff val="25000"/>
                  </a:schemeClr>
                </a:solidFill>
                <a:latin typeface="Roboto Medium" charset="0"/>
                <a:ea typeface="Roboto Medium" charset="0"/>
                <a:cs typeface="Roboto Medium" charset="0"/>
              </a:rPr>
              <a:t>產業的交互作用。</a:t>
            </a:r>
            <a:endParaRPr lang="zh-TW" altLang="en-US" sz="2400" dirty="0">
              <a:solidFill>
                <a:schemeClr val="tx1">
                  <a:lumMod val="75000"/>
                  <a:lumOff val="25000"/>
                </a:schemeClr>
              </a:solidFill>
              <a:latin typeface="Roboto Medium" charset="0"/>
              <a:ea typeface="Roboto Medium" charset="0"/>
              <a:cs typeface="Roboto Medium" charset="0"/>
            </a:endParaRP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本研究的目的</a:t>
            </a:r>
            <a:r>
              <a:rPr lang="zh-TW" altLang="en-US" sz="2400" dirty="0" smtClean="0">
                <a:solidFill>
                  <a:schemeClr val="tx1">
                    <a:lumMod val="75000"/>
                    <a:lumOff val="25000"/>
                  </a:schemeClr>
                </a:solidFill>
                <a:latin typeface="Roboto Medium" charset="0"/>
                <a:ea typeface="Roboto Medium" charset="0"/>
                <a:cs typeface="Roboto Medium" charset="0"/>
              </a:rPr>
              <a:t>是透過四</a:t>
            </a:r>
            <a:r>
              <a:rPr lang="zh-TW" altLang="en-US" sz="2400" dirty="0">
                <a:solidFill>
                  <a:schemeClr val="tx1">
                    <a:lumMod val="75000"/>
                    <a:lumOff val="25000"/>
                  </a:schemeClr>
                </a:solidFill>
                <a:latin typeface="Roboto Medium" charset="0"/>
                <a:ea typeface="Roboto Medium" charset="0"/>
                <a:cs typeface="Roboto Medium" charset="0"/>
              </a:rPr>
              <a:t>個</a:t>
            </a:r>
            <a:r>
              <a:rPr lang="zh-TW" altLang="en-US" sz="2400" dirty="0" smtClean="0">
                <a:solidFill>
                  <a:schemeClr val="tx1">
                    <a:lumMod val="75000"/>
                    <a:lumOff val="25000"/>
                  </a:schemeClr>
                </a:solidFill>
                <a:latin typeface="Roboto Medium" charset="0"/>
                <a:ea typeface="Roboto Medium" charset="0"/>
                <a:cs typeface="Roboto Medium" charset="0"/>
              </a:rPr>
              <a:t>不同主</a:t>
            </a:r>
            <a:r>
              <a:rPr lang="zh-TW" altLang="en-US" sz="2400" dirty="0">
                <a:solidFill>
                  <a:schemeClr val="tx1">
                    <a:lumMod val="75000"/>
                    <a:lumOff val="25000"/>
                  </a:schemeClr>
                </a:solidFill>
                <a:latin typeface="Roboto Medium" charset="0"/>
                <a:ea typeface="Roboto Medium" charset="0"/>
                <a:cs typeface="Roboto Medium" charset="0"/>
              </a:rPr>
              <a:t>題</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音樂，電影，體育，遊戲</a:t>
            </a:r>
            <a:r>
              <a:rPr lang="zh-TW" altLang="en-US" sz="2400" dirty="0" smtClean="0">
                <a:solidFill>
                  <a:schemeClr val="tx1">
                    <a:lumMod val="75000"/>
                    <a:lumOff val="25000"/>
                  </a:schemeClr>
                </a:solidFill>
                <a:latin typeface="Roboto Medium" charset="0"/>
                <a:ea typeface="Roboto Medium" charset="0"/>
                <a:cs typeface="Roboto Medium" charset="0"/>
              </a:rPr>
              <a:t>）了解智力障礙患者對</a:t>
            </a:r>
            <a:r>
              <a:rPr lang="zh-TW" altLang="en-US" sz="2400" dirty="0">
                <a:solidFill>
                  <a:schemeClr val="tx1">
                    <a:lumMod val="75000"/>
                    <a:lumOff val="25000"/>
                  </a:schemeClr>
                </a:solidFill>
                <a:latin typeface="Roboto Medium" charset="0"/>
                <a:ea typeface="Roboto Medium" charset="0"/>
                <a:cs typeface="Roboto Medium" charset="0"/>
              </a:rPr>
              <a:t>圖像</a:t>
            </a:r>
            <a:r>
              <a:rPr lang="zh-TW" altLang="en-US" sz="2400" dirty="0" smtClean="0">
                <a:solidFill>
                  <a:schemeClr val="tx1">
                    <a:lumMod val="75000"/>
                    <a:lumOff val="25000"/>
                  </a:schemeClr>
                </a:solidFill>
                <a:latin typeface="Roboto Medium" charset="0"/>
                <a:ea typeface="Roboto Medium" charset="0"/>
                <a:cs typeface="Roboto Medium" charset="0"/>
              </a:rPr>
              <a:t>類型</a:t>
            </a:r>
            <a:r>
              <a:rPr lang="en-US" altLang="zh-TW"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a:solidFill>
                  <a:schemeClr val="tx1">
                    <a:lumMod val="75000"/>
                    <a:lumOff val="25000"/>
                  </a:schemeClr>
                </a:solidFill>
                <a:latin typeface="Roboto Medium" charset="0"/>
                <a:ea typeface="Roboto Medium" charset="0"/>
                <a:cs typeface="Roboto Medium" charset="0"/>
              </a:rPr>
              <a:t>Object</a:t>
            </a:r>
            <a:r>
              <a:rPr lang="zh-TW" altLang="en-US" sz="2400" dirty="0" smtClean="0">
                <a:solidFill>
                  <a:schemeClr val="tx1">
                    <a:lumMod val="75000"/>
                    <a:lumOff val="25000"/>
                  </a:schemeClr>
                </a:solidFill>
                <a:latin typeface="Roboto Medium" charset="0"/>
                <a:ea typeface="Roboto Medium" charset="0"/>
                <a:cs typeface="Roboto Medium" charset="0"/>
              </a:rPr>
              <a:t>、動作</a:t>
            </a:r>
            <a:r>
              <a:rPr lang="en-US" altLang="zh-TW" sz="2400" dirty="0" smtClean="0">
                <a:solidFill>
                  <a:schemeClr val="tx1">
                    <a:lumMod val="75000"/>
                    <a:lumOff val="25000"/>
                  </a:schemeClr>
                </a:solidFill>
                <a:latin typeface="Roboto Medium" charset="0"/>
                <a:ea typeface="Roboto Medium" charset="0"/>
                <a:cs typeface="Roboto Medium" charset="0"/>
              </a:rPr>
              <a:t>Action</a:t>
            </a:r>
            <a:r>
              <a:rPr lang="zh-TW" altLang="en-US" sz="2400" dirty="0" smtClean="0">
                <a:solidFill>
                  <a:schemeClr val="tx1">
                    <a:lumMod val="75000"/>
                    <a:lumOff val="25000"/>
                  </a:schemeClr>
                </a:solidFill>
                <a:latin typeface="Roboto Medium" charset="0"/>
                <a:ea typeface="Roboto Medium" charset="0"/>
                <a:cs typeface="Roboto Medium" charset="0"/>
              </a:rPr>
              <a:t>、形象</a:t>
            </a:r>
            <a:r>
              <a:rPr lang="en-US" altLang="zh-TW" sz="2400" dirty="0" smtClean="0">
                <a:solidFill>
                  <a:schemeClr val="tx1">
                    <a:lumMod val="75000"/>
                    <a:lumOff val="25000"/>
                  </a:schemeClr>
                </a:solidFill>
                <a:latin typeface="Roboto Medium" charset="0"/>
                <a:ea typeface="Roboto Medium" charset="0"/>
                <a:cs typeface="Roboto Medium" charset="0"/>
              </a:rPr>
              <a:t>Universe)</a:t>
            </a:r>
            <a:r>
              <a:rPr lang="zh-TW" altLang="en-US" sz="2400" dirty="0" smtClean="0">
                <a:solidFill>
                  <a:schemeClr val="tx1">
                    <a:lumMod val="75000"/>
                    <a:lumOff val="25000"/>
                  </a:schemeClr>
                </a:solidFill>
                <a:latin typeface="Roboto Medium" charset="0"/>
                <a:ea typeface="Roboto Medium" charset="0"/>
                <a:cs typeface="Roboto Medium" charset="0"/>
              </a:rPr>
              <a:t>的</a:t>
            </a:r>
            <a:r>
              <a:rPr lang="zh-TW" altLang="en-US" sz="2400" dirty="0">
                <a:solidFill>
                  <a:schemeClr val="tx1">
                    <a:lumMod val="75000"/>
                    <a:lumOff val="25000"/>
                  </a:schemeClr>
                </a:solidFill>
                <a:latin typeface="Roboto Medium" charset="0"/>
                <a:ea typeface="Roboto Medium" charset="0"/>
                <a:cs typeface="Roboto Medium" charset="0"/>
              </a:rPr>
              <a:t>偏好。</a:t>
            </a: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實驗結果</a:t>
            </a:r>
            <a:r>
              <a:rPr lang="zh-TW" altLang="en-US" sz="2400" dirty="0">
                <a:solidFill>
                  <a:schemeClr val="tx1">
                    <a:lumMod val="75000"/>
                    <a:lumOff val="25000"/>
                  </a:schemeClr>
                </a:solidFill>
                <a:latin typeface="Roboto Medium" charset="0"/>
                <a:ea typeface="Roboto Medium" charset="0"/>
                <a:cs typeface="Roboto Medium" charset="0"/>
              </a:rPr>
              <a:t>表明，他們</a:t>
            </a:r>
            <a:r>
              <a:rPr lang="zh-TW" altLang="en-US" sz="2400" dirty="0" smtClean="0">
                <a:solidFill>
                  <a:schemeClr val="tx1">
                    <a:lumMod val="75000"/>
                    <a:lumOff val="25000"/>
                  </a:schemeClr>
                </a:solidFill>
                <a:latin typeface="Roboto Medium" charset="0"/>
                <a:ea typeface="Roboto Medium" charset="0"/>
                <a:cs typeface="Roboto Medium" charset="0"/>
              </a:rPr>
              <a:t>偏好具有明確物體的圖像，</a:t>
            </a:r>
            <a:r>
              <a:rPr lang="zh-TW" altLang="en-US" sz="2400" dirty="0">
                <a:solidFill>
                  <a:schemeClr val="tx1">
                    <a:lumMod val="75000"/>
                    <a:lumOff val="25000"/>
                  </a:schemeClr>
                </a:solidFill>
                <a:latin typeface="Roboto Medium" charset="0"/>
                <a:ea typeface="Roboto Medium" charset="0"/>
                <a:cs typeface="Roboto Medium" charset="0"/>
              </a:rPr>
              <a:t>也就是物體</a:t>
            </a:r>
            <a:r>
              <a:rPr lang="en-US" altLang="zh-TW" sz="2400" dirty="0" smtClean="0">
                <a:solidFill>
                  <a:schemeClr val="tx1">
                    <a:lumMod val="75000"/>
                    <a:lumOff val="25000"/>
                  </a:schemeClr>
                </a:solidFill>
                <a:latin typeface="Roboto Medium" charset="0"/>
                <a:ea typeface="Roboto Medium" charset="0"/>
                <a:cs typeface="Roboto Medium" charset="0"/>
              </a:rPr>
              <a:t>Object</a:t>
            </a:r>
            <a:r>
              <a:rPr lang="zh-TW" altLang="en-US" sz="2400" dirty="0" smtClean="0">
                <a:solidFill>
                  <a:schemeClr val="tx1">
                    <a:lumMod val="75000"/>
                    <a:lumOff val="25000"/>
                  </a:schemeClr>
                </a:solidFill>
                <a:latin typeface="Roboto Medium" charset="0"/>
                <a:ea typeface="Roboto Medium" charset="0"/>
                <a:cs typeface="Roboto Medium" charset="0"/>
              </a:rPr>
              <a:t>類型。</a:t>
            </a:r>
            <a:endParaRPr lang="zh-TW" altLang="en-US"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688283"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Abstract</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494268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6"/>
            <a:ext cx="5062811" cy="2677656"/>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在運</a:t>
            </a:r>
            <a:r>
              <a:rPr lang="zh-TW" altLang="en-US" sz="2400" dirty="0">
                <a:solidFill>
                  <a:schemeClr val="tx1">
                    <a:lumMod val="75000"/>
                    <a:lumOff val="25000"/>
                  </a:schemeClr>
                </a:solidFill>
                <a:latin typeface="Roboto Medium" charset="0"/>
                <a:ea typeface="Roboto Medium" charset="0"/>
                <a:cs typeface="Roboto Medium" charset="0"/>
              </a:rPr>
              <a:t>動</a:t>
            </a:r>
            <a:r>
              <a:rPr lang="zh-TW" altLang="en-US" sz="2400" dirty="0" smtClean="0">
                <a:solidFill>
                  <a:schemeClr val="tx1">
                    <a:lumMod val="75000"/>
                    <a:lumOff val="25000"/>
                  </a:schemeClr>
                </a:solidFill>
                <a:latin typeface="Roboto Medium" charset="0"/>
                <a:ea typeface="Roboto Medium" charset="0"/>
                <a:cs typeface="Roboto Medium" charset="0"/>
              </a:rPr>
              <a:t>主題中</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前三名分別是</a:t>
            </a:r>
            <a:r>
              <a:rPr lang="zh-TW" altLang="en-US" sz="2400" dirty="0">
                <a:solidFill>
                  <a:schemeClr val="tx1">
                    <a:lumMod val="75000"/>
                    <a:lumOff val="25000"/>
                  </a:schemeClr>
                </a:solidFill>
                <a:latin typeface="Roboto Medium" charset="0"/>
                <a:ea typeface="Roboto Medium" charset="0"/>
                <a:cs typeface="Roboto Medium" charset="0"/>
              </a:rPr>
              <a:t>足球</a:t>
            </a:r>
            <a:r>
              <a:rPr lang="zh-TW" altLang="en-US" sz="2400" dirty="0" smtClean="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,7</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zh-TW" altLang="en-US" sz="2400" dirty="0">
                <a:solidFill>
                  <a:schemeClr val="tx1">
                    <a:lumMod val="75000"/>
                    <a:lumOff val="25000"/>
                  </a:schemeClr>
                </a:solidFill>
                <a:latin typeface="Roboto Medium" charset="0"/>
                <a:ea typeface="Roboto Medium" charset="0"/>
                <a:cs typeface="Roboto Medium" charset="0"/>
              </a:rPr>
              <a:t>） </a:t>
            </a:r>
            <a:r>
              <a:rPr lang="zh-TW" altLang="en-US" sz="2400" dirty="0" smtClean="0">
                <a:solidFill>
                  <a:schemeClr val="tx1">
                    <a:lumMod val="75000"/>
                    <a:lumOff val="25000"/>
                  </a:schemeClr>
                </a:solidFill>
                <a:latin typeface="Roboto Medium" charset="0"/>
                <a:ea typeface="Roboto Medium" charset="0"/>
                <a:cs typeface="Roboto Medium" charset="0"/>
              </a:rPr>
              <a:t>、人踢足球</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動作</a:t>
            </a:r>
            <a:r>
              <a:rPr lang="en-US" altLang="zh-TW" sz="2400" dirty="0" smtClean="0">
                <a:solidFill>
                  <a:schemeClr val="tx1">
                    <a:lumMod val="75000"/>
                    <a:lumOff val="25000"/>
                  </a:schemeClr>
                </a:solidFill>
                <a:latin typeface="Roboto Medium" charset="0"/>
                <a:ea typeface="Roboto Medium" charset="0"/>
                <a:cs typeface="Roboto Medium" charset="0"/>
              </a:rPr>
              <a:t>,5</a:t>
            </a:r>
            <a:r>
              <a:rPr lang="zh-TW" altLang="en-US" sz="2400" dirty="0" smtClean="0">
                <a:solidFill>
                  <a:schemeClr val="tx1">
                    <a:lumMod val="75000"/>
                    <a:lumOff val="25000"/>
                  </a:schemeClr>
                </a:solidFill>
                <a:latin typeface="Roboto Medium" charset="0"/>
                <a:ea typeface="Roboto Medium" charset="0"/>
                <a:cs typeface="Roboto Medium" charset="0"/>
              </a:rPr>
              <a:t>人</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網球</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物體</a:t>
            </a:r>
            <a:r>
              <a:rPr lang="en-US" altLang="zh-TW" sz="2400" dirty="0" smtClean="0">
                <a:solidFill>
                  <a:schemeClr val="tx1">
                    <a:lumMod val="75000"/>
                    <a:lumOff val="25000"/>
                  </a:schemeClr>
                </a:solidFill>
                <a:latin typeface="Roboto Medium" charset="0"/>
                <a:ea typeface="Roboto Medium" charset="0"/>
                <a:cs typeface="Roboto Medium" charset="0"/>
              </a:rPr>
              <a:t>,3</a:t>
            </a:r>
            <a:r>
              <a:rPr lang="zh-TW" altLang="en-US" sz="2400" dirty="0" smtClean="0">
                <a:solidFill>
                  <a:schemeClr val="tx1">
                    <a:lumMod val="75000"/>
                    <a:lumOff val="25000"/>
                  </a:schemeClr>
                </a:solidFill>
                <a:latin typeface="Roboto Medium" charset="0"/>
                <a:ea typeface="Roboto Medium" charset="0"/>
                <a:cs typeface="Roboto Medium" charset="0"/>
              </a:rPr>
              <a:t>人）</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整體而言，</a:t>
            </a:r>
            <a:r>
              <a:rPr lang="zh-TW" altLang="en-US" sz="2400" dirty="0" smtClean="0">
                <a:solidFill>
                  <a:schemeClr val="tx1">
                    <a:lumMod val="75000"/>
                    <a:lumOff val="25000"/>
                  </a:schemeClr>
                </a:solidFill>
                <a:latin typeface="Roboto Medium" charset="0"/>
                <a:ea typeface="Roboto Medium" charset="0"/>
                <a:cs typeface="Roboto Medium" charset="0"/>
              </a:rPr>
              <a:t>受測者中有</a:t>
            </a:r>
            <a:r>
              <a:rPr lang="en-US" altLang="zh-TW" sz="2400" dirty="0" smtClean="0">
                <a:solidFill>
                  <a:schemeClr val="tx1">
                    <a:lumMod val="75000"/>
                    <a:lumOff val="25000"/>
                  </a:schemeClr>
                </a:solidFill>
                <a:latin typeface="Roboto Medium" charset="0"/>
                <a:ea typeface="Roboto Medium" charset="0"/>
                <a:cs typeface="Roboto Medium" charset="0"/>
              </a:rPr>
              <a:t>50</a:t>
            </a:r>
            <a:r>
              <a:rPr lang="zh-TW" altLang="en-US" sz="2400" dirty="0" smtClean="0">
                <a:solidFill>
                  <a:schemeClr val="tx1">
                    <a:lumMod val="75000"/>
                    <a:lumOff val="25000"/>
                  </a:schemeClr>
                </a:solidFill>
                <a:latin typeface="Roboto Medium" charset="0"/>
                <a:ea typeface="Roboto Medium" charset="0"/>
                <a:cs typeface="Roboto Medium" charset="0"/>
              </a:rPr>
              <a:t>％偏好物體、</a:t>
            </a:r>
            <a:r>
              <a:rPr lang="en-US" altLang="zh-TW" sz="2400" dirty="0">
                <a:solidFill>
                  <a:schemeClr val="tx1">
                    <a:lumMod val="75000"/>
                    <a:lumOff val="25000"/>
                  </a:schemeClr>
                </a:solidFill>
                <a:latin typeface="Roboto Medium" charset="0"/>
                <a:ea typeface="Roboto Medium" charset="0"/>
                <a:cs typeface="Roboto Medium" charset="0"/>
              </a:rPr>
              <a:t> </a:t>
            </a:r>
            <a:r>
              <a:rPr lang="en-US" altLang="zh-TW" sz="2400" dirty="0" smtClean="0">
                <a:solidFill>
                  <a:schemeClr val="tx1">
                    <a:lumMod val="75000"/>
                    <a:lumOff val="25000"/>
                  </a:schemeClr>
                </a:solidFill>
                <a:latin typeface="Roboto Medium" charset="0"/>
                <a:ea typeface="Roboto Medium" charset="0"/>
                <a:cs typeface="Roboto Medium" charset="0"/>
              </a:rPr>
              <a:t>50</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偏好動作</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7170" name="Picture 2" descr="å9"/>
          <p:cNvPicPr>
            <a:picLocks noChangeAspect="1" noChangeArrowheads="1"/>
          </p:cNvPicPr>
          <p:nvPr/>
        </p:nvPicPr>
        <p:blipFill rotWithShape="1">
          <a:blip r:embed="rId3">
            <a:extLst>
              <a:ext uri="{28A0092B-C50C-407E-A947-70E740481C1C}">
                <a14:useLocalDpi xmlns:a14="http://schemas.microsoft.com/office/drawing/2010/main" val="0"/>
              </a:ext>
            </a:extLst>
          </a:blip>
          <a:srcRect r="56208"/>
          <a:stretch/>
        </p:blipFill>
        <p:spPr bwMode="auto">
          <a:xfrm>
            <a:off x="7140575" y="785546"/>
            <a:ext cx="4070350" cy="5669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208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46166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我們</a:t>
            </a:r>
            <a:r>
              <a:rPr lang="zh-TW" altLang="en-US" sz="2400" dirty="0">
                <a:solidFill>
                  <a:schemeClr val="tx1">
                    <a:lumMod val="75000"/>
                    <a:lumOff val="25000"/>
                  </a:schemeClr>
                </a:solidFill>
                <a:latin typeface="Roboto Medium" charset="0"/>
                <a:ea typeface="Roboto Medium" charset="0"/>
                <a:cs typeface="Roboto Medium" charset="0"/>
              </a:rPr>
              <a:t>將</a:t>
            </a:r>
            <a:r>
              <a:rPr lang="zh-TW" altLang="en-US" sz="2400" dirty="0" smtClean="0">
                <a:solidFill>
                  <a:schemeClr val="tx1">
                    <a:lumMod val="75000"/>
                    <a:lumOff val="25000"/>
                  </a:schemeClr>
                </a:solidFill>
                <a:latin typeface="Roboto Medium" charset="0"/>
                <a:ea typeface="Roboto Medium" charset="0"/>
                <a:cs typeface="Roboto Medium" charset="0"/>
              </a:rPr>
              <a:t>眼</a:t>
            </a:r>
            <a:r>
              <a:rPr lang="zh-TW" altLang="en-US" sz="2400" dirty="0">
                <a:solidFill>
                  <a:schemeClr val="tx1">
                    <a:lumMod val="75000"/>
                    <a:lumOff val="25000"/>
                  </a:schemeClr>
                </a:solidFill>
                <a:latin typeface="Roboto Medium" charset="0"/>
                <a:ea typeface="Roboto Medium" charset="0"/>
                <a:cs typeface="Roboto Medium" charset="0"/>
              </a:rPr>
              <a:t>動追踪</a:t>
            </a:r>
            <a:r>
              <a:rPr lang="zh-TW" altLang="en-US" sz="2400" dirty="0" smtClean="0">
                <a:solidFill>
                  <a:schemeClr val="tx1">
                    <a:lumMod val="75000"/>
                    <a:lumOff val="25000"/>
                  </a:schemeClr>
                </a:solidFill>
                <a:latin typeface="Roboto Medium" charset="0"/>
                <a:ea typeface="Roboto Medium" charset="0"/>
                <a:cs typeface="Roboto Medium" charset="0"/>
              </a:rPr>
              <a:t>裝置作為驗證</a:t>
            </a:r>
            <a:r>
              <a:rPr lang="zh-TW" altLang="en-US" sz="2400" dirty="0">
                <a:solidFill>
                  <a:schemeClr val="tx1">
                    <a:lumMod val="75000"/>
                    <a:lumOff val="25000"/>
                  </a:schemeClr>
                </a:solidFill>
                <a:latin typeface="Roboto Medium" charset="0"/>
                <a:ea typeface="Roboto Medium" charset="0"/>
                <a:cs typeface="Roboto Medium" charset="0"/>
              </a:rPr>
              <a:t>工具</a:t>
            </a:r>
            <a:r>
              <a:rPr lang="zh-TW" altLang="en-US" sz="2400" dirty="0" smtClean="0">
                <a:solidFill>
                  <a:schemeClr val="tx1">
                    <a:lumMod val="75000"/>
                    <a:lumOff val="25000"/>
                  </a:schemeClr>
                </a:solidFill>
                <a:latin typeface="Roboto Medium" charset="0"/>
                <a:ea typeface="Roboto Medium" charset="0"/>
                <a:cs typeface="Roboto Medium" charset="0"/>
              </a:rPr>
              <a:t>，確保受測者選擇的是他們所關注</a:t>
            </a:r>
            <a:r>
              <a:rPr lang="zh-TW" altLang="en-US" sz="2400" dirty="0">
                <a:solidFill>
                  <a:schemeClr val="tx1">
                    <a:lumMod val="75000"/>
                    <a:lumOff val="25000"/>
                  </a:schemeClr>
                </a:solidFill>
                <a:latin typeface="Roboto Medium" charset="0"/>
                <a:ea typeface="Roboto Medium" charset="0"/>
                <a:cs typeface="Roboto Medium" charset="0"/>
              </a:rPr>
              <a:t>的</a:t>
            </a:r>
            <a:r>
              <a:rPr lang="zh-TW" altLang="en-US" sz="2400" dirty="0" smtClean="0">
                <a:solidFill>
                  <a:schemeClr val="tx1">
                    <a:lumMod val="75000"/>
                    <a:lumOff val="25000"/>
                  </a:schemeClr>
                </a:solidFill>
                <a:latin typeface="Roboto Medium" charset="0"/>
                <a:ea typeface="Roboto Medium" charset="0"/>
                <a:cs typeface="Roboto Medium" charset="0"/>
              </a:rPr>
              <a:t>圖像</a:t>
            </a:r>
            <a:endParaRPr lang="zh-TW" altLang="en-US"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8194" name="Picture 2" descr="å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406" y="2650320"/>
            <a:ext cx="11174459" cy="2290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964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830997"/>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基於</a:t>
            </a:r>
            <a:r>
              <a:rPr lang="zh-TW" altLang="en-US" sz="2400" dirty="0">
                <a:solidFill>
                  <a:schemeClr val="tx1">
                    <a:lumMod val="75000"/>
                    <a:lumOff val="25000"/>
                  </a:schemeClr>
                </a:solidFill>
                <a:latin typeface="Roboto Medium" charset="0"/>
                <a:ea typeface="Roboto Medium" charset="0"/>
                <a:cs typeface="Roboto Medium" charset="0"/>
              </a:rPr>
              <a:t>眼動</a:t>
            </a:r>
            <a:r>
              <a:rPr lang="zh-TW" altLang="en-US" sz="2400" dirty="0" smtClean="0">
                <a:solidFill>
                  <a:schemeClr val="tx1">
                    <a:lumMod val="75000"/>
                    <a:lumOff val="25000"/>
                  </a:schemeClr>
                </a:solidFill>
                <a:latin typeface="Roboto Medium" charset="0"/>
                <a:ea typeface="Roboto Medium" charset="0"/>
                <a:cs typeface="Roboto Medium" charset="0"/>
              </a:rPr>
              <a:t>儀</a:t>
            </a:r>
            <a:r>
              <a:rPr lang="zh-TW" altLang="en-US" sz="2400" dirty="0">
                <a:solidFill>
                  <a:schemeClr val="tx1">
                    <a:lumMod val="75000"/>
                    <a:lumOff val="25000"/>
                  </a:schemeClr>
                </a:solidFill>
                <a:latin typeface="Roboto Medium" charset="0"/>
                <a:ea typeface="Roboto Medium" charset="0"/>
                <a:cs typeface="Roboto Medium" charset="0"/>
              </a:rPr>
              <a:t>量</a:t>
            </a:r>
            <a:r>
              <a:rPr lang="zh-TW" altLang="en-US" sz="2400" dirty="0" smtClean="0">
                <a:solidFill>
                  <a:schemeClr val="tx1">
                    <a:lumMod val="75000"/>
                    <a:lumOff val="25000"/>
                  </a:schemeClr>
                </a:solidFill>
                <a:latin typeface="Roboto Medium" charset="0"/>
                <a:ea typeface="Roboto Medium" charset="0"/>
                <a:cs typeface="Roboto Medium" charset="0"/>
              </a:rPr>
              <a:t>測出受測者在個別圖像上平均關注次數，除了體育外的三個項目中，能看到受測者在物體的圖像類型中，關注次數最多。</a:t>
            </a:r>
            <a:endParaRPr lang="zh-TW" altLang="en-US"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9218" name="Picture 2" descr="å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9561" y="2174996"/>
            <a:ext cx="8643484" cy="4559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015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46166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但若將圖像以類型分類，在四個主題中物體皆獲得最高的分數</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10242" name="Picture 2" descr="å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4797" y="1908174"/>
            <a:ext cx="7209203" cy="4625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272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46166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將圖像以類型</a:t>
            </a:r>
            <a:r>
              <a:rPr lang="zh-TW" altLang="en-US" sz="2400" dirty="0">
                <a:solidFill>
                  <a:schemeClr val="tx1">
                    <a:lumMod val="75000"/>
                    <a:lumOff val="25000"/>
                  </a:schemeClr>
                </a:solidFill>
                <a:latin typeface="Roboto Medium" charset="0"/>
                <a:ea typeface="Roboto Medium" charset="0"/>
                <a:cs typeface="Roboto Medium" charset="0"/>
              </a:rPr>
              <a:t>分類</a:t>
            </a:r>
            <a:r>
              <a:rPr lang="zh-TW" altLang="en-US" sz="2400" dirty="0" smtClean="0">
                <a:solidFill>
                  <a:schemeClr val="tx1">
                    <a:lumMod val="75000"/>
                    <a:lumOff val="25000"/>
                  </a:schemeClr>
                </a:solidFill>
                <a:latin typeface="Roboto Medium" charset="0"/>
                <a:ea typeface="Roboto Medium" charset="0"/>
                <a:cs typeface="Roboto Medium" charset="0"/>
              </a:rPr>
              <a:t>，測量平均注視時間也可以證實：受測者對物體的關注最高</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1552028"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Results</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11266" name="Picture 2" descr="å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4587" y="1805664"/>
            <a:ext cx="6241543" cy="398441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5"/>
          <p:cNvSpPr/>
          <p:nvPr/>
        </p:nvSpPr>
        <p:spPr>
          <a:xfrm>
            <a:off x="1042520" y="6102101"/>
            <a:ext cx="10798903" cy="46166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受測者最後選擇的圖像是有超過</a:t>
            </a:r>
            <a:r>
              <a:rPr lang="en-US" altLang="zh-TW" sz="2400" dirty="0" smtClean="0">
                <a:solidFill>
                  <a:schemeClr val="tx1">
                    <a:lumMod val="75000"/>
                    <a:lumOff val="25000"/>
                  </a:schemeClr>
                </a:solidFill>
                <a:latin typeface="Roboto Medium" charset="0"/>
                <a:ea typeface="Roboto Medium" charset="0"/>
                <a:cs typeface="Roboto Medium" charset="0"/>
              </a:rPr>
              <a:t>83%</a:t>
            </a:r>
            <a:r>
              <a:rPr lang="zh-TW" altLang="en-US" sz="2400" dirty="0" smtClean="0">
                <a:solidFill>
                  <a:schemeClr val="tx1">
                    <a:lumMod val="75000"/>
                    <a:lumOff val="25000"/>
                  </a:schemeClr>
                </a:solidFill>
                <a:latin typeface="Roboto Medium" charset="0"/>
                <a:ea typeface="Roboto Medium" charset="0"/>
                <a:cs typeface="Roboto Medium" charset="0"/>
              </a:rPr>
              <a:t>是他們第一或第二重點關注的圖像。</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Tree>
    <p:extLst>
      <p:ext uri="{BB962C8B-B14F-4D97-AF65-F5344CB8AC3E}">
        <p14:creationId xmlns:p14="http://schemas.microsoft.com/office/powerpoint/2010/main" val="1340984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3416320"/>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整體而言，受測者通常選擇他們經常使用或是已知的對象，偏好具有具體形象的圖案。這個結果表明針對特定族群須對圖像進行客</a:t>
            </a:r>
            <a:r>
              <a:rPr lang="zh-TW" altLang="en-US" sz="2400" dirty="0">
                <a:solidFill>
                  <a:schemeClr val="tx1">
                    <a:lumMod val="75000"/>
                    <a:lumOff val="25000"/>
                  </a:schemeClr>
                </a:solidFill>
                <a:latin typeface="Roboto Medium" charset="0"/>
                <a:ea typeface="Roboto Medium" charset="0"/>
                <a:cs typeface="Roboto Medium" charset="0"/>
              </a:rPr>
              <a:t>製</a:t>
            </a:r>
            <a:r>
              <a:rPr lang="zh-TW" altLang="en-US" sz="2400" dirty="0" smtClean="0">
                <a:solidFill>
                  <a:schemeClr val="tx1">
                    <a:lumMod val="75000"/>
                    <a:lumOff val="25000"/>
                  </a:schemeClr>
                </a:solidFill>
                <a:latin typeface="Roboto Medium" charset="0"/>
                <a:ea typeface="Roboto Medium" charset="0"/>
                <a:cs typeface="Roboto Medium" charset="0"/>
              </a:rPr>
              <a:t>化，與族群熟悉的影像做連結。</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圖</a:t>
            </a:r>
            <a:r>
              <a:rPr lang="zh-TW" altLang="en-US" sz="2400" dirty="0">
                <a:solidFill>
                  <a:schemeClr val="tx1">
                    <a:lumMod val="75000"/>
                    <a:lumOff val="25000"/>
                  </a:schemeClr>
                </a:solidFill>
                <a:latin typeface="Roboto Medium" charset="0"/>
                <a:ea typeface="Roboto Medium" charset="0"/>
                <a:cs typeface="Roboto Medium" charset="0"/>
              </a:rPr>
              <a:t>像</a:t>
            </a:r>
            <a:r>
              <a:rPr lang="zh-TW" altLang="en-US" sz="2400" dirty="0" smtClean="0">
                <a:solidFill>
                  <a:schemeClr val="tx1">
                    <a:lumMod val="75000"/>
                    <a:lumOff val="25000"/>
                  </a:schemeClr>
                </a:solidFill>
                <a:latin typeface="Roboto Medium" charset="0"/>
                <a:ea typeface="Roboto Medium" charset="0"/>
                <a:cs typeface="Roboto Medium" charset="0"/>
              </a:rPr>
              <a:t>的重要性在於易於記憶、容易推測，但受限於使用者的心智模型。設計圖項的自由度很高，因此應該制定原則作為輔助設計，引導用戶更直觀的使用。</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但現今的設計越來越偏向抽象而非事實，對特定族群可能會造成困難，設計人員應考量設計內容是可供所有人識別與使用。</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2167581" cy="584775"/>
          </a:xfrm>
          <a:prstGeom prst="rect">
            <a:avLst/>
          </a:prstGeom>
          <a:noFill/>
        </p:spPr>
        <p:txBody>
          <a:bodyPr wrap="none" rtlCol="0">
            <a:spAutoFit/>
          </a:bodyPr>
          <a:lstStyle/>
          <a:p>
            <a:r>
              <a:rPr lang="en-US" altLang="zh-TW" sz="3200" dirty="0" smtClean="0">
                <a:solidFill>
                  <a:srgbClr val="FF9F1B"/>
                </a:solidFill>
                <a:latin typeface="Nexa Bold" charset="0"/>
                <a:ea typeface="Nexa Bold" charset="0"/>
                <a:cs typeface="Nexa Bold" charset="0"/>
              </a:rPr>
              <a:t>Discussion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38180591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59" y="1258046"/>
            <a:ext cx="10798903" cy="3046988"/>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結果</a:t>
            </a:r>
            <a:r>
              <a:rPr lang="zh-TW" altLang="en-US" sz="2400" dirty="0">
                <a:solidFill>
                  <a:schemeClr val="tx1">
                    <a:lumMod val="75000"/>
                    <a:lumOff val="25000"/>
                  </a:schemeClr>
                </a:solidFill>
                <a:latin typeface="Roboto Medium" charset="0"/>
                <a:ea typeface="Roboto Medium" charset="0"/>
                <a:cs typeface="Roboto Medium" charset="0"/>
              </a:rPr>
              <a:t>表明，設計</a:t>
            </a:r>
            <a:r>
              <a:rPr lang="zh-TW" altLang="en-US" sz="2400" dirty="0" smtClean="0">
                <a:solidFill>
                  <a:schemeClr val="tx1">
                    <a:lumMod val="75000"/>
                    <a:lumOff val="25000"/>
                  </a:schemeClr>
                </a:solidFill>
                <a:latin typeface="Roboto Medium" charset="0"/>
                <a:ea typeface="Roboto Medium" charset="0"/>
                <a:cs typeface="Roboto Medium" charset="0"/>
              </a:rPr>
              <a:t>為物理類型</a:t>
            </a:r>
            <a:r>
              <a:rPr lang="zh-TW" altLang="en-US" sz="2400" dirty="0">
                <a:solidFill>
                  <a:schemeClr val="tx1">
                    <a:lumMod val="75000"/>
                    <a:lumOff val="25000"/>
                  </a:schemeClr>
                </a:solidFill>
                <a:latin typeface="Roboto Medium" charset="0"/>
                <a:ea typeface="Roboto Medium" charset="0"/>
                <a:cs typeface="Roboto Medium" charset="0"/>
              </a:rPr>
              <a:t>表示的</a:t>
            </a:r>
            <a:r>
              <a:rPr lang="zh-TW" altLang="en-US" sz="2400" dirty="0" smtClean="0">
                <a:solidFill>
                  <a:schemeClr val="tx1">
                    <a:lumMod val="75000"/>
                    <a:lumOff val="25000"/>
                  </a:schemeClr>
                </a:solidFill>
                <a:latin typeface="Roboto Medium" charset="0"/>
                <a:ea typeface="Roboto Medium" charset="0"/>
                <a:cs typeface="Roboto Medium" charset="0"/>
              </a:rPr>
              <a:t>圖像由於</a:t>
            </a:r>
            <a:r>
              <a:rPr lang="zh-TW" altLang="en-US" sz="2400" dirty="0">
                <a:solidFill>
                  <a:schemeClr val="tx1">
                    <a:lumMod val="75000"/>
                    <a:lumOff val="25000"/>
                  </a:schemeClr>
                </a:solidFill>
                <a:latin typeface="Roboto Medium" charset="0"/>
                <a:ea typeface="Roboto Medium" charset="0"/>
                <a:cs typeface="Roboto Medium" charset="0"/>
              </a:rPr>
              <a:t>其</a:t>
            </a:r>
            <a:r>
              <a:rPr lang="zh-TW" altLang="en-US" sz="2400" dirty="0" smtClean="0">
                <a:solidFill>
                  <a:schemeClr val="tx1">
                    <a:lumMod val="75000"/>
                    <a:lumOff val="25000"/>
                  </a:schemeClr>
                </a:solidFill>
                <a:latin typeface="Roboto Medium" charset="0"/>
                <a:ea typeface="Roboto Medium" charset="0"/>
                <a:cs typeface="Roboto Medium" charset="0"/>
              </a:rPr>
              <a:t>與</a:t>
            </a:r>
            <a:r>
              <a:rPr lang="zh-TW" altLang="en-US" sz="2400" dirty="0">
                <a:solidFill>
                  <a:schemeClr val="tx1">
                    <a:lumMod val="75000"/>
                    <a:lumOff val="25000"/>
                  </a:schemeClr>
                </a:solidFill>
                <a:latin typeface="Roboto Medium" charset="0"/>
                <a:ea typeface="Roboto Medium" charset="0"/>
                <a:cs typeface="Roboto Medium" charset="0"/>
              </a:rPr>
              <a:t>受測者</a:t>
            </a:r>
            <a:r>
              <a:rPr lang="zh-TW" altLang="en-US" sz="2400" dirty="0" smtClean="0">
                <a:solidFill>
                  <a:schemeClr val="tx1">
                    <a:lumMod val="75000"/>
                    <a:lumOff val="25000"/>
                  </a:schemeClr>
                </a:solidFill>
                <a:latin typeface="Roboto Medium" charset="0"/>
                <a:ea typeface="Roboto Medium" charset="0"/>
                <a:cs typeface="Roboto Medium" charset="0"/>
              </a:rPr>
              <a:t>心智模型緊密</a:t>
            </a:r>
            <a:r>
              <a:rPr lang="zh-TW" altLang="en-US" sz="2400" dirty="0">
                <a:solidFill>
                  <a:schemeClr val="tx1">
                    <a:lumMod val="75000"/>
                    <a:lumOff val="25000"/>
                  </a:schemeClr>
                </a:solidFill>
                <a:latin typeface="Roboto Medium" charset="0"/>
                <a:ea typeface="Roboto Medium" charset="0"/>
                <a:cs typeface="Roboto Medium" charset="0"/>
              </a:rPr>
              <a:t>連接，更</a:t>
            </a:r>
            <a:r>
              <a:rPr lang="zh-TW" altLang="en-US" sz="2400" dirty="0" smtClean="0">
                <a:solidFill>
                  <a:schemeClr val="tx1">
                    <a:lumMod val="75000"/>
                    <a:lumOff val="25000"/>
                  </a:schemeClr>
                </a:solidFill>
                <a:latin typeface="Roboto Medium" charset="0"/>
                <a:ea typeface="Roboto Medium" charset="0"/>
                <a:cs typeface="Roboto Medium" charset="0"/>
              </a:rPr>
              <a:t>易於受測者理解，</a:t>
            </a:r>
            <a:r>
              <a:rPr lang="zh-TW" altLang="en-US" sz="2400" dirty="0">
                <a:solidFill>
                  <a:schemeClr val="tx1">
                    <a:lumMod val="75000"/>
                    <a:lumOff val="25000"/>
                  </a:schemeClr>
                </a:solidFill>
                <a:latin typeface="Roboto Medium" charset="0"/>
                <a:ea typeface="Roboto Medium" charset="0"/>
                <a:cs typeface="Roboto Medium" charset="0"/>
              </a:rPr>
              <a:t>因此可以</a:t>
            </a:r>
            <a:r>
              <a:rPr lang="zh-TW" altLang="en-US" sz="2400" dirty="0" smtClean="0">
                <a:solidFill>
                  <a:schemeClr val="tx1">
                    <a:lumMod val="75000"/>
                    <a:lumOff val="25000"/>
                  </a:schemeClr>
                </a:solidFill>
                <a:latin typeface="Roboto Medium" charset="0"/>
                <a:ea typeface="Roboto Medium" charset="0"/>
                <a:cs typeface="Roboto Medium" charset="0"/>
              </a:rPr>
              <a:t>促進智能障礙患者在網路上的瀏覽，增強患者對系統</a:t>
            </a:r>
            <a:r>
              <a:rPr lang="zh-TW" altLang="en-US" sz="2400" dirty="0">
                <a:solidFill>
                  <a:schemeClr val="tx1">
                    <a:lumMod val="75000"/>
                    <a:lumOff val="25000"/>
                  </a:schemeClr>
                </a:solidFill>
                <a:latin typeface="Roboto Medium" charset="0"/>
                <a:ea typeface="Roboto Medium" charset="0"/>
                <a:cs typeface="Roboto Medium" charset="0"/>
              </a:rPr>
              <a:t>的可訪問性。</a:t>
            </a: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在未來的工作</a:t>
            </a:r>
            <a:r>
              <a:rPr lang="zh-TW" altLang="en-US" sz="2400" dirty="0" smtClean="0">
                <a:solidFill>
                  <a:schemeClr val="tx1">
                    <a:lumMod val="75000"/>
                    <a:lumOff val="25000"/>
                  </a:schemeClr>
                </a:solidFill>
                <a:latin typeface="Roboto Medium" charset="0"/>
                <a:ea typeface="Roboto Medium" charset="0"/>
                <a:cs typeface="Roboto Medium" charset="0"/>
              </a:rPr>
              <a:t>中將繼續研究，</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使用</a:t>
            </a:r>
            <a:r>
              <a:rPr lang="zh-TW" altLang="en-US" sz="2400" dirty="0">
                <a:solidFill>
                  <a:schemeClr val="tx1">
                    <a:lumMod val="75000"/>
                    <a:lumOff val="25000"/>
                  </a:schemeClr>
                </a:solidFill>
                <a:latin typeface="Roboto Medium" charset="0"/>
                <a:ea typeface="Roboto Medium" charset="0"/>
                <a:cs typeface="Roboto Medium" charset="0"/>
              </a:rPr>
              <a:t>不同的圖像類型表示來</a:t>
            </a:r>
            <a:r>
              <a:rPr lang="zh-TW" altLang="en-US" sz="2400" dirty="0" smtClean="0">
                <a:solidFill>
                  <a:schemeClr val="tx1">
                    <a:lumMod val="75000"/>
                    <a:lumOff val="25000"/>
                  </a:schemeClr>
                </a:solidFill>
                <a:latin typeface="Roboto Medium" charset="0"/>
                <a:ea typeface="Roboto Medium" charset="0"/>
                <a:cs typeface="Roboto Medium" charset="0"/>
              </a:rPr>
              <a:t>評估網路瀏覽超連結的有效性</a:t>
            </a:r>
            <a:r>
              <a:rPr lang="zh-TW" altLang="en-US" sz="2400" dirty="0">
                <a:solidFill>
                  <a:schemeClr val="tx1">
                    <a:lumMod val="75000"/>
                    <a:lumOff val="25000"/>
                  </a:schemeClr>
                </a:solidFill>
                <a:latin typeface="Roboto Medium" charset="0"/>
                <a:ea typeface="Roboto Medium" charset="0"/>
                <a:cs typeface="Roboto Medium" charset="0"/>
              </a:rPr>
              <a:t>和效率</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圖</a:t>
            </a:r>
            <a:r>
              <a:rPr lang="zh-TW" altLang="en-US" sz="2400" dirty="0">
                <a:solidFill>
                  <a:schemeClr val="tx1">
                    <a:lumMod val="75000"/>
                    <a:lumOff val="25000"/>
                  </a:schemeClr>
                </a:solidFill>
                <a:latin typeface="Roboto Medium" charset="0"/>
                <a:ea typeface="Roboto Medium" charset="0"/>
                <a:cs typeface="Roboto Medium" charset="0"/>
              </a:rPr>
              <a:t>標的順序將在每個類別中隨機化，以</a:t>
            </a:r>
            <a:r>
              <a:rPr lang="zh-TW" altLang="en-US" sz="2400" dirty="0" smtClean="0">
                <a:solidFill>
                  <a:schemeClr val="tx1">
                    <a:lumMod val="75000"/>
                    <a:lumOff val="25000"/>
                  </a:schemeClr>
                </a:solidFill>
                <a:latin typeface="Roboto Medium" charset="0"/>
                <a:ea typeface="Roboto Medium" charset="0"/>
                <a:cs typeface="Roboto Medium" charset="0"/>
              </a:rPr>
              <a:t>確保閱讀</a:t>
            </a:r>
            <a:r>
              <a:rPr lang="zh-TW" altLang="en-US" sz="2400" dirty="0">
                <a:solidFill>
                  <a:schemeClr val="tx1">
                    <a:lumMod val="75000"/>
                    <a:lumOff val="25000"/>
                  </a:schemeClr>
                </a:solidFill>
                <a:latin typeface="Roboto Medium" charset="0"/>
                <a:ea typeface="Roboto Medium" charset="0"/>
                <a:cs typeface="Roboto Medium" charset="0"/>
              </a:rPr>
              <a:t>方向不</a:t>
            </a:r>
            <a:r>
              <a:rPr lang="zh-TW" altLang="en-US" sz="2400" dirty="0" smtClean="0">
                <a:solidFill>
                  <a:schemeClr val="tx1">
                    <a:lumMod val="75000"/>
                    <a:lumOff val="25000"/>
                  </a:schemeClr>
                </a:solidFill>
                <a:latin typeface="Roboto Medium" charset="0"/>
                <a:ea typeface="Roboto Medium" charset="0"/>
                <a:cs typeface="Roboto Medium" charset="0"/>
              </a:rPr>
              <a:t>影響受</a:t>
            </a:r>
            <a:r>
              <a:rPr lang="zh-TW" altLang="en-US" sz="2400" dirty="0">
                <a:solidFill>
                  <a:schemeClr val="tx1">
                    <a:lumMod val="75000"/>
                    <a:lumOff val="25000"/>
                  </a:schemeClr>
                </a:solidFill>
                <a:latin typeface="Roboto Medium" charset="0"/>
                <a:ea typeface="Roboto Medium" charset="0"/>
                <a:cs typeface="Roboto Medium" charset="0"/>
              </a:rPr>
              <a:t>測</a:t>
            </a:r>
            <a:r>
              <a:rPr lang="zh-TW" altLang="en-US" sz="2400" dirty="0" smtClean="0">
                <a:solidFill>
                  <a:schemeClr val="tx1">
                    <a:lumMod val="75000"/>
                    <a:lumOff val="25000"/>
                  </a:schemeClr>
                </a:solidFill>
                <a:latin typeface="Roboto Medium" charset="0"/>
                <a:ea typeface="Roboto Medium" charset="0"/>
                <a:cs typeface="Roboto Medium" charset="0"/>
              </a:rPr>
              <a:t>者</a:t>
            </a:r>
            <a:r>
              <a:rPr lang="zh-TW" altLang="en-US" sz="2400" dirty="0">
                <a:solidFill>
                  <a:schemeClr val="tx1">
                    <a:lumMod val="75000"/>
                    <a:lumOff val="25000"/>
                  </a:schemeClr>
                </a:solidFill>
                <a:latin typeface="Roboto Medium" charset="0"/>
                <a:ea typeface="Roboto Medium" charset="0"/>
                <a:cs typeface="Roboto Medium" charset="0"/>
              </a:rPr>
              <a:t>的選擇</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研究</a:t>
            </a:r>
            <a:r>
              <a:rPr lang="zh-TW" altLang="en-US" sz="2400" dirty="0">
                <a:solidFill>
                  <a:schemeClr val="tx1">
                    <a:lumMod val="75000"/>
                    <a:lumOff val="25000"/>
                  </a:schemeClr>
                </a:solidFill>
                <a:latin typeface="Roboto Medium" charset="0"/>
                <a:ea typeface="Roboto Medium" charset="0"/>
                <a:cs typeface="Roboto Medium" charset="0"/>
              </a:rPr>
              <a:t>有關圖像構成</a:t>
            </a:r>
            <a:r>
              <a:rPr lang="zh-TW" altLang="en-US" sz="2400" dirty="0" smtClean="0">
                <a:solidFill>
                  <a:schemeClr val="tx1">
                    <a:lumMod val="75000"/>
                    <a:lumOff val="25000"/>
                  </a:schemeClr>
                </a:solidFill>
                <a:latin typeface="Roboto Medium" charset="0"/>
                <a:ea typeface="Roboto Medium" charset="0"/>
                <a:cs typeface="Roboto Medium" charset="0"/>
              </a:rPr>
              <a:t>（照片</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卡通、彩色、黑</a:t>
            </a:r>
            <a:r>
              <a:rPr lang="en-US" altLang="zh-TW" sz="2400" dirty="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白圖）和圖像大小的偏好。</a:t>
            </a:r>
          </a:p>
        </p:txBody>
      </p:sp>
      <p:sp>
        <p:nvSpPr>
          <p:cNvPr id="17" name="TextBox 16"/>
          <p:cNvSpPr txBox="1"/>
          <p:nvPr/>
        </p:nvSpPr>
        <p:spPr>
          <a:xfrm>
            <a:off x="902560" y="587318"/>
            <a:ext cx="5354351"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Conclusions and future work</a:t>
            </a:r>
            <a:endParaRPr lang="en-US" altLang="zh-TW"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1357894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893647"/>
          </a:xfrm>
          <a:prstGeom prst="rect">
            <a:avLst/>
          </a:prstGeom>
        </p:spPr>
        <p:txBody>
          <a:bodyPr wrap="square">
            <a:spAutoFit/>
          </a:bodyPr>
          <a:lstStyle/>
          <a:p>
            <a:r>
              <a:rPr lang="fr-FR" altLang="zh-TW" sz="2400" dirty="0" smtClean="0">
                <a:solidFill>
                  <a:schemeClr val="tx1">
                    <a:lumMod val="75000"/>
                    <a:lumOff val="25000"/>
                  </a:schemeClr>
                </a:solidFill>
                <a:latin typeface="Roboto Medium" charset="0"/>
                <a:ea typeface="Roboto Medium" charset="0"/>
                <a:cs typeface="Roboto Medium" charset="0"/>
              </a:rPr>
              <a:t>Rocha</a:t>
            </a:r>
            <a:r>
              <a:rPr lang="zh-TW" altLang="en-US" sz="2400" dirty="0">
                <a:solidFill>
                  <a:schemeClr val="tx1">
                    <a:lumMod val="75000"/>
                    <a:lumOff val="25000"/>
                  </a:schemeClr>
                </a:solidFill>
                <a:latin typeface="Roboto Medium" charset="0"/>
                <a:ea typeface="Roboto Medium" charset="0"/>
                <a:cs typeface="Roboto Medium" charset="0"/>
              </a:rPr>
              <a:t>在</a:t>
            </a:r>
            <a:r>
              <a:rPr lang="fr-FR" altLang="zh-TW" sz="2400" dirty="0">
                <a:solidFill>
                  <a:schemeClr val="tx1">
                    <a:lumMod val="75000"/>
                    <a:lumOff val="25000"/>
                  </a:schemeClr>
                </a:solidFill>
                <a:latin typeface="Roboto Medium" charset="0"/>
                <a:ea typeface="Roboto Medium" charset="0"/>
                <a:cs typeface="Roboto Medium" charset="0"/>
              </a:rPr>
              <a:t>2008,2009,2012,2014,2015</a:t>
            </a:r>
            <a:r>
              <a:rPr lang="zh-TW" altLang="en-US" sz="2400" dirty="0">
                <a:solidFill>
                  <a:schemeClr val="tx1">
                    <a:lumMod val="75000"/>
                    <a:lumOff val="25000"/>
                  </a:schemeClr>
                </a:solidFill>
                <a:latin typeface="Roboto Medium" charset="0"/>
                <a:ea typeface="Roboto Medium" charset="0"/>
                <a:cs typeface="Roboto Medium" charset="0"/>
              </a:rPr>
              <a:t>的研究</a:t>
            </a:r>
            <a:r>
              <a:rPr lang="zh-TW" altLang="en-US" sz="2400" dirty="0" smtClean="0">
                <a:solidFill>
                  <a:schemeClr val="tx1">
                    <a:lumMod val="75000"/>
                    <a:lumOff val="25000"/>
                  </a:schemeClr>
                </a:solidFill>
                <a:latin typeface="Roboto Medium" charset="0"/>
                <a:ea typeface="Roboto Medium" charset="0"/>
                <a:cs typeface="Roboto Medium" charset="0"/>
              </a:rPr>
              <a:t>中發現以下：</a:t>
            </a:r>
            <a:endParaRPr lang="en-US" altLang="zh-TW" sz="2400" dirty="0">
              <a:solidFill>
                <a:schemeClr val="tx1">
                  <a:lumMod val="75000"/>
                  <a:lumOff val="25000"/>
                </a:schemeClr>
              </a:solidFill>
              <a:latin typeface="Roboto Medium" charset="0"/>
              <a:ea typeface="Roboto Medium" charset="0"/>
              <a:cs typeface="Roboto Medium" charset="0"/>
            </a:endParaRPr>
          </a:p>
          <a:p>
            <a:pPr marL="457200" indent="-457200">
              <a:buFont typeface="+mj-lt"/>
              <a:buAutoNum type="arabicPeriod"/>
            </a:pPr>
            <a:r>
              <a:rPr lang="zh-TW" altLang="en-US" sz="2400" dirty="0">
                <a:solidFill>
                  <a:schemeClr val="tx1">
                    <a:lumMod val="75000"/>
                    <a:lumOff val="25000"/>
                  </a:schemeClr>
                </a:solidFill>
                <a:latin typeface="Roboto Medium" charset="0"/>
                <a:ea typeface="Roboto Medium" charset="0"/>
                <a:cs typeface="Roboto Medium" charset="0"/>
              </a:rPr>
              <a:t>智力障礙</a:t>
            </a:r>
            <a:r>
              <a:rPr lang="zh-TW" altLang="en-US" sz="2400" dirty="0" smtClean="0">
                <a:solidFill>
                  <a:schemeClr val="tx1">
                    <a:lumMod val="75000"/>
                    <a:lumOff val="25000"/>
                  </a:schemeClr>
                </a:solidFill>
                <a:latin typeface="Roboto Medium" charset="0"/>
                <a:ea typeface="Roboto Medium" charset="0"/>
                <a:cs typeface="Roboto Medium" charset="0"/>
              </a:rPr>
              <a:t>患者有意願與動力從數位內容產業取得資訊</a:t>
            </a:r>
            <a:endParaRPr lang="en-US" altLang="zh-TW" sz="2400" dirty="0" smtClean="0">
              <a:solidFill>
                <a:schemeClr val="tx1">
                  <a:lumMod val="75000"/>
                  <a:lumOff val="25000"/>
                </a:schemeClr>
              </a:solidFill>
              <a:latin typeface="Roboto Medium" charset="0"/>
              <a:ea typeface="Roboto Medium" charset="0"/>
              <a:cs typeface="Roboto Medium" charset="0"/>
            </a:endParaRPr>
          </a:p>
          <a:p>
            <a:pPr marL="457200" indent="-457200">
              <a:buFont typeface="+mj-lt"/>
              <a:buAutoNum type="arabicPeriod"/>
            </a:pPr>
            <a:r>
              <a:rPr lang="zh-TW" altLang="en-US" sz="2400" dirty="0">
                <a:solidFill>
                  <a:schemeClr val="tx1">
                    <a:lumMod val="75000"/>
                    <a:lumOff val="25000"/>
                  </a:schemeClr>
                </a:solidFill>
                <a:latin typeface="Roboto Medium" charset="0"/>
                <a:ea typeface="Roboto Medium" charset="0"/>
                <a:cs typeface="Roboto Medium" charset="0"/>
              </a:rPr>
              <a:t>智力障礙</a:t>
            </a:r>
            <a:r>
              <a:rPr lang="zh-TW" altLang="en-US" sz="2400" dirty="0" smtClean="0">
                <a:solidFill>
                  <a:schemeClr val="tx1">
                    <a:lumMod val="75000"/>
                    <a:lumOff val="25000"/>
                  </a:schemeClr>
                </a:solidFill>
                <a:latin typeface="Roboto Medium" charset="0"/>
                <a:ea typeface="Roboto Medium" charset="0"/>
                <a:cs typeface="Roboto Medium" charset="0"/>
              </a:rPr>
              <a:t>患者在瀏覽網頁時，對圖像的關注比對文字內容產生更大的興趣。且在點擊超連結時，更傾向點擊圖像，幾乎沒有點擊文字超連結</a:t>
            </a:r>
            <a:endParaRPr lang="en-US" altLang="zh-TW" sz="2400" dirty="0" smtClean="0">
              <a:solidFill>
                <a:schemeClr val="tx1">
                  <a:lumMod val="75000"/>
                  <a:lumOff val="25000"/>
                </a:schemeClr>
              </a:solidFill>
              <a:latin typeface="Roboto Medium" charset="0"/>
              <a:ea typeface="Roboto Medium" charset="0"/>
              <a:cs typeface="Roboto Medium" charset="0"/>
            </a:endParaRPr>
          </a:p>
          <a:p>
            <a:pPr marL="457200" indent="-457200">
              <a:buFont typeface="+mj-lt"/>
              <a:buAutoNum type="arabicPeriod"/>
            </a:pPr>
            <a:r>
              <a:rPr lang="zh-TW" altLang="en-US" sz="2400" dirty="0">
                <a:solidFill>
                  <a:schemeClr val="tx1">
                    <a:lumMod val="75000"/>
                    <a:lumOff val="25000"/>
                  </a:schemeClr>
                </a:solidFill>
                <a:latin typeface="Roboto Medium" charset="0"/>
                <a:ea typeface="Roboto Medium" charset="0"/>
                <a:cs typeface="Roboto Medium" charset="0"/>
              </a:rPr>
              <a:t>智力障礙</a:t>
            </a:r>
            <a:r>
              <a:rPr lang="zh-TW" altLang="en-US" sz="2400" dirty="0" smtClean="0">
                <a:solidFill>
                  <a:schemeClr val="tx1">
                    <a:lumMod val="75000"/>
                    <a:lumOff val="25000"/>
                  </a:schemeClr>
                </a:solidFill>
                <a:latin typeface="Roboto Medium" charset="0"/>
                <a:ea typeface="Roboto Medium" charset="0"/>
                <a:cs typeface="Roboto Medium" charset="0"/>
              </a:rPr>
              <a:t>患者無法順利地使用搜尋引擎找到所需的內容，因為他們寫作與閱讀的能力較低，無法識別或是找出所需的關鍵字</a:t>
            </a:r>
            <a:endParaRPr lang="en-US" altLang="zh-TW" sz="2400" dirty="0" smtClean="0">
              <a:solidFill>
                <a:schemeClr val="tx1">
                  <a:lumMod val="75000"/>
                  <a:lumOff val="25000"/>
                </a:schemeClr>
              </a:solidFill>
              <a:latin typeface="Roboto Medium" charset="0"/>
              <a:ea typeface="Roboto Medium" charset="0"/>
              <a:cs typeface="Roboto Medium" charset="0"/>
            </a:endParaRPr>
          </a:p>
          <a:p>
            <a:pPr marL="457200" indent="-457200">
              <a:buFont typeface="+mj-lt"/>
              <a:buAutoNum type="arabicPeriod"/>
            </a:pP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這些研究主要目的是提升智力障礙</a:t>
            </a:r>
            <a:r>
              <a:rPr lang="zh-TW" altLang="en-US" sz="2400" dirty="0">
                <a:solidFill>
                  <a:schemeClr val="tx1">
                    <a:lumMod val="75000"/>
                    <a:lumOff val="25000"/>
                  </a:schemeClr>
                </a:solidFill>
                <a:latin typeface="Roboto Medium" charset="0"/>
                <a:ea typeface="Roboto Medium" charset="0"/>
                <a:cs typeface="Roboto Medium" charset="0"/>
              </a:rPr>
              <a:t>患者的教育與專業技能，從研究輔助技術</a:t>
            </a:r>
            <a:r>
              <a:rPr lang="en-US" altLang="zh-TW" sz="2400" dirty="0">
                <a:solidFill>
                  <a:schemeClr val="tx1">
                    <a:lumMod val="75000"/>
                    <a:lumOff val="25000"/>
                  </a:schemeClr>
                </a:solidFill>
                <a:latin typeface="Roboto Medium" charset="0"/>
                <a:ea typeface="Roboto Medium" charset="0"/>
                <a:cs typeface="Roboto Medium" charset="0"/>
              </a:rPr>
              <a:t>(assistive technologies)</a:t>
            </a:r>
            <a:r>
              <a:rPr lang="zh-TW" altLang="en-US" sz="2400" dirty="0">
                <a:solidFill>
                  <a:schemeClr val="tx1">
                    <a:lumMod val="75000"/>
                    <a:lumOff val="25000"/>
                  </a:schemeClr>
                </a:solidFill>
                <a:latin typeface="Roboto Medium" charset="0"/>
                <a:ea typeface="Roboto Medium" charset="0"/>
                <a:cs typeface="Roboto Medium" charset="0"/>
              </a:rPr>
              <a:t>與無障礙內容</a:t>
            </a:r>
            <a:r>
              <a:rPr lang="en-US" altLang="zh-TW" sz="2400" dirty="0">
                <a:solidFill>
                  <a:schemeClr val="tx1">
                    <a:lumMod val="75000"/>
                    <a:lumOff val="25000"/>
                  </a:schemeClr>
                </a:solidFill>
                <a:latin typeface="Roboto Medium" charset="0"/>
                <a:ea typeface="Roboto Medium" charset="0"/>
                <a:cs typeface="Roboto Medium" charset="0"/>
              </a:rPr>
              <a:t>(accessible contents)</a:t>
            </a:r>
            <a:r>
              <a:rPr lang="zh-TW" altLang="en-US" sz="2400" dirty="0">
                <a:solidFill>
                  <a:schemeClr val="tx1">
                    <a:lumMod val="75000"/>
                    <a:lumOff val="25000"/>
                  </a:schemeClr>
                </a:solidFill>
                <a:latin typeface="Roboto Medium" charset="0"/>
                <a:ea typeface="Roboto Medium" charset="0"/>
                <a:cs typeface="Roboto Medium" charset="0"/>
              </a:rPr>
              <a:t>的開發，最終提高數位內容產業的</a:t>
            </a:r>
            <a:r>
              <a:rPr lang="zh-TW" altLang="en-US" sz="2400" dirty="0" smtClean="0">
                <a:solidFill>
                  <a:schemeClr val="tx1">
                    <a:lumMod val="75000"/>
                    <a:lumOff val="25000"/>
                  </a:schemeClr>
                </a:solidFill>
                <a:latin typeface="Roboto Medium" charset="0"/>
                <a:ea typeface="Roboto Medium" charset="0"/>
                <a:cs typeface="Roboto Medium" charset="0"/>
              </a:rPr>
              <a:t>使用</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透過上述研究結果，我們需要使用圖像來表示網站中的超連結，並使圖像易於被智力障礙患者識別與理解</a:t>
            </a:r>
            <a:r>
              <a:rPr lang="zh-TW" altLang="en-US" sz="2400" dirty="0">
                <a:solidFill>
                  <a:schemeClr val="tx1">
                    <a:lumMod val="75000"/>
                    <a:lumOff val="25000"/>
                  </a:schemeClr>
                </a:solidFill>
                <a:latin typeface="Roboto Medium" charset="0"/>
                <a:ea typeface="Roboto Medium" charset="0"/>
                <a:cs typeface="Roboto Medium" charset="0"/>
              </a:rPr>
              <a:t>，增強</a:t>
            </a:r>
            <a:r>
              <a:rPr lang="zh-TW" altLang="en-US" sz="2400" dirty="0" smtClean="0">
                <a:solidFill>
                  <a:schemeClr val="tx1">
                    <a:lumMod val="75000"/>
                    <a:lumOff val="25000"/>
                  </a:schemeClr>
                </a:solidFill>
                <a:latin typeface="Roboto Medium" charset="0"/>
                <a:ea typeface="Roboto Medium" charset="0"/>
                <a:cs typeface="Roboto Medium" charset="0"/>
              </a:rPr>
              <a:t>智力障礙患者</a:t>
            </a:r>
            <a:r>
              <a:rPr lang="zh-TW" altLang="en-US" sz="2400" dirty="0">
                <a:solidFill>
                  <a:schemeClr val="tx1">
                    <a:lumMod val="75000"/>
                    <a:lumOff val="25000"/>
                  </a:schemeClr>
                </a:solidFill>
                <a:latin typeface="Roboto Medium" charset="0"/>
                <a:ea typeface="Roboto Medium" charset="0"/>
                <a:cs typeface="Roboto Medium" charset="0"/>
              </a:rPr>
              <a:t>使用數位內容產業的</a:t>
            </a:r>
            <a:r>
              <a:rPr lang="zh-TW" altLang="en-US" sz="2400" dirty="0" smtClean="0">
                <a:solidFill>
                  <a:schemeClr val="tx1">
                    <a:lumMod val="75000"/>
                    <a:lumOff val="25000"/>
                  </a:schemeClr>
                </a:solidFill>
                <a:latin typeface="Roboto Medium" charset="0"/>
                <a:ea typeface="Roboto Medium" charset="0"/>
                <a:cs typeface="Roboto Medium" charset="0"/>
              </a:rPr>
              <a:t>能力。</a:t>
            </a:r>
            <a:endParaRPr lang="zh-TW" altLang="en-US"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2324675"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Introduction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3893998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524315"/>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全球資訊網協會（</a:t>
            </a:r>
            <a:r>
              <a:rPr lang="en-US" altLang="zh-TW" sz="2400" dirty="0" smtClean="0">
                <a:solidFill>
                  <a:schemeClr val="tx1">
                    <a:lumMod val="75000"/>
                    <a:lumOff val="25000"/>
                  </a:schemeClr>
                </a:solidFill>
                <a:latin typeface="Roboto Medium" charset="0"/>
                <a:ea typeface="Roboto Medium" charset="0"/>
                <a:cs typeface="Roboto Medium" charset="0"/>
              </a:rPr>
              <a:t>World Wide Web Consortium,W3C</a:t>
            </a:r>
            <a:r>
              <a:rPr lang="zh-TW" altLang="en-US" sz="2400" dirty="0" smtClean="0">
                <a:solidFill>
                  <a:schemeClr val="tx1">
                    <a:lumMod val="75000"/>
                    <a:lumOff val="25000"/>
                  </a:schemeClr>
                </a:solidFill>
                <a:latin typeface="Roboto Medium" charset="0"/>
                <a:ea typeface="Roboto Medium" charset="0"/>
                <a:cs typeface="Roboto Medium" charset="0"/>
              </a:rPr>
              <a:t>）制定網站無障礙內容</a:t>
            </a:r>
            <a:r>
              <a:rPr lang="zh-TW" altLang="en-US" sz="2400" dirty="0">
                <a:solidFill>
                  <a:schemeClr val="tx1">
                    <a:lumMod val="75000"/>
                    <a:lumOff val="25000"/>
                  </a:schemeClr>
                </a:solidFill>
                <a:latin typeface="Roboto Medium" charset="0"/>
                <a:ea typeface="Roboto Medium" charset="0"/>
                <a:cs typeface="Roboto Medium" charset="0"/>
              </a:rPr>
              <a:t>指導原則</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the Web Content Accessibility Guidelines, </a:t>
            </a:r>
            <a:r>
              <a:rPr lang="en-US" altLang="zh-TW" sz="2400" dirty="0" smtClean="0">
                <a:solidFill>
                  <a:schemeClr val="tx1">
                    <a:lumMod val="75000"/>
                    <a:lumOff val="25000"/>
                  </a:schemeClr>
                </a:solidFill>
                <a:latin typeface="Roboto Medium" charset="0"/>
                <a:ea typeface="Roboto Medium" charset="0"/>
                <a:cs typeface="Roboto Medium" charset="0"/>
              </a:rPr>
              <a:t>WCAG</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原則中建議為非文字內容建立文字訊息（例如圖像的取代文字），但沒有為圖像超連結建立具體規範。</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過去有研究過使用圖像在網上</a:t>
            </a:r>
            <a:r>
              <a:rPr lang="zh-TW" altLang="en-US" sz="2400" dirty="0">
                <a:solidFill>
                  <a:schemeClr val="tx1">
                    <a:lumMod val="75000"/>
                    <a:lumOff val="25000"/>
                  </a:schemeClr>
                </a:solidFill>
                <a:latin typeface="Roboto Medium" charset="0"/>
                <a:ea typeface="Roboto Medium" charset="0"/>
                <a:cs typeface="Roboto Medium" charset="0"/>
              </a:rPr>
              <a:t>進行</a:t>
            </a:r>
            <a:r>
              <a:rPr lang="zh-TW" altLang="en-US" sz="2400" dirty="0" smtClean="0">
                <a:solidFill>
                  <a:schemeClr val="tx1">
                    <a:lumMod val="75000"/>
                    <a:lumOff val="25000"/>
                  </a:schemeClr>
                </a:solidFill>
                <a:latin typeface="Roboto Medium" charset="0"/>
                <a:ea typeface="Roboto Medium" charset="0"/>
                <a:cs typeface="Roboto Medium" charset="0"/>
              </a:rPr>
              <a:t>搜尋或作為超連結圖像（</a:t>
            </a:r>
            <a:r>
              <a:rPr lang="en-US" altLang="zh-TW" sz="2400" dirty="0" err="1">
                <a:solidFill>
                  <a:schemeClr val="tx1">
                    <a:lumMod val="75000"/>
                    <a:lumOff val="25000"/>
                  </a:schemeClr>
                </a:solidFill>
                <a:latin typeface="Roboto Medium" charset="0"/>
                <a:ea typeface="Roboto Medium" charset="0"/>
                <a:cs typeface="Roboto Medium" charset="0"/>
              </a:rPr>
              <a:t>Uden</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Dix </a:t>
            </a:r>
            <a:r>
              <a:rPr lang="en-US" altLang="zh-TW" sz="2400" dirty="0" smtClean="0">
                <a:solidFill>
                  <a:schemeClr val="tx1">
                    <a:lumMod val="75000"/>
                    <a:lumOff val="25000"/>
                  </a:schemeClr>
                </a:solidFill>
                <a:latin typeface="Roboto Medium" charset="0"/>
                <a:ea typeface="Roboto Medium" charset="0"/>
                <a:cs typeface="Roboto Medium" charset="0"/>
              </a:rPr>
              <a:t>2000,2004</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Sevilla,2007</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Freidman&amp;Bryen,2007</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Zarin,2009</a:t>
            </a:r>
            <a:r>
              <a:rPr lang="zh-TW" altLang="en-US" sz="2400" dirty="0" smtClean="0">
                <a:solidFill>
                  <a:schemeClr val="tx1">
                    <a:lumMod val="75000"/>
                    <a:lumOff val="25000"/>
                  </a:schemeClr>
                </a:solidFill>
                <a:latin typeface="Roboto Medium" charset="0"/>
                <a:ea typeface="Roboto Medium" charset="0"/>
                <a:cs typeface="Roboto Medium" charset="0"/>
              </a:rPr>
              <a:t>），研究中有描述測驗時使用的圖像類型，但沒有為設計過程提出解釋，例如圖像要如何表示或是構圖的方式等等</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研究針對智力障礙患者，以使用者為中心設計，適應使用者的能力與需求，增加系統的可用性、減少錯誤、增加滿意度與接受程度</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Endsley</a:t>
            </a:r>
            <a:r>
              <a:rPr lang="en-US" altLang="zh-TW" sz="2400" dirty="0">
                <a:solidFill>
                  <a:schemeClr val="tx1">
                    <a:lumMod val="75000"/>
                    <a:lumOff val="25000"/>
                  </a:schemeClr>
                </a:solidFill>
                <a:latin typeface="Roboto Medium" charset="0"/>
                <a:ea typeface="Roboto Medium" charset="0"/>
                <a:cs typeface="Roboto Medium" charset="0"/>
              </a:rPr>
              <a:t>, 2016</a:t>
            </a:r>
            <a:r>
              <a:rPr lang="en-US" altLang="zh-TW" sz="2400" dirty="0" smtClean="0">
                <a:solidFill>
                  <a:schemeClr val="tx1">
                    <a:lumMod val="75000"/>
                    <a:lumOff val="25000"/>
                  </a:schemeClr>
                </a:solidFill>
                <a:latin typeface="Roboto Medium" charset="0"/>
                <a:ea typeface="Roboto Medium" charset="0"/>
                <a:cs typeface="Roboto Medium" charset="0"/>
              </a:rPr>
              <a:t>)</a:t>
            </a:r>
          </a:p>
        </p:txBody>
      </p:sp>
      <p:sp>
        <p:nvSpPr>
          <p:cNvPr id="17" name="TextBox 16"/>
          <p:cNvSpPr txBox="1"/>
          <p:nvPr/>
        </p:nvSpPr>
        <p:spPr>
          <a:xfrm>
            <a:off x="902560" y="587318"/>
            <a:ext cx="2324675"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Introduction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2224215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2308324"/>
          </a:xfrm>
          <a:prstGeom prst="rect">
            <a:avLst/>
          </a:prstGeom>
        </p:spPr>
        <p:txBody>
          <a:bodyPr wrap="square">
            <a:spAutoFit/>
          </a:bodyPr>
          <a:lstStyle/>
          <a:p>
            <a:r>
              <a:rPr lang="en-US" altLang="zh-TW" sz="2400" dirty="0" smtClean="0">
                <a:solidFill>
                  <a:schemeClr val="tx1">
                    <a:lumMod val="75000"/>
                    <a:lumOff val="25000"/>
                  </a:schemeClr>
                </a:solidFill>
                <a:latin typeface="Roboto Medium" charset="0"/>
                <a:ea typeface="Roboto Medium" charset="0"/>
                <a:cs typeface="Roboto Medium" charset="0"/>
              </a:rPr>
              <a:t>ISO </a:t>
            </a:r>
            <a:r>
              <a:rPr lang="en-US" altLang="zh-TW" sz="2400" dirty="0">
                <a:solidFill>
                  <a:schemeClr val="tx1">
                    <a:lumMod val="75000"/>
                    <a:lumOff val="25000"/>
                  </a:schemeClr>
                </a:solidFill>
                <a:latin typeface="Roboto Medium" charset="0"/>
                <a:ea typeface="Roboto Medium" charset="0"/>
                <a:cs typeface="Roboto Medium" charset="0"/>
              </a:rPr>
              <a:t>9241-210</a:t>
            </a:r>
            <a:r>
              <a:rPr lang="zh-TW" altLang="en-US" sz="2400" dirty="0" smtClean="0">
                <a:solidFill>
                  <a:schemeClr val="tx1">
                    <a:lumMod val="75000"/>
                    <a:lumOff val="25000"/>
                  </a:schemeClr>
                </a:solidFill>
                <a:latin typeface="Roboto Medium" charset="0"/>
                <a:ea typeface="Roboto Medium" charset="0"/>
                <a:cs typeface="Roboto Medium" charset="0"/>
              </a:rPr>
              <a:t>定義</a:t>
            </a:r>
            <a:r>
              <a:rPr lang="zh-TW" altLang="en-US" sz="2400" dirty="0">
                <a:solidFill>
                  <a:schemeClr val="tx1">
                    <a:lumMod val="75000"/>
                    <a:lumOff val="25000"/>
                  </a:schemeClr>
                </a:solidFill>
                <a:latin typeface="Roboto Medium" charset="0"/>
                <a:ea typeface="Roboto Medium" charset="0"/>
                <a:cs typeface="Roboto Medium" charset="0"/>
              </a:rPr>
              <a:t>使用者</a:t>
            </a:r>
            <a:r>
              <a:rPr lang="zh-TW" altLang="en-US" sz="2400" dirty="0" smtClean="0">
                <a:solidFill>
                  <a:schemeClr val="tx1">
                    <a:lumMod val="75000"/>
                    <a:lumOff val="25000"/>
                  </a:schemeClr>
                </a:solidFill>
                <a:latin typeface="Roboto Medium" charset="0"/>
                <a:ea typeface="Roboto Medium" charset="0"/>
                <a:cs typeface="Roboto Medium" charset="0"/>
              </a:rPr>
              <a:t>經驗</a:t>
            </a:r>
            <a:r>
              <a:rPr lang="zh-TW" altLang="en-US" sz="2400" dirty="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User experience, UX</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包含使用者的情緒、信念、偏好、感知、身體</a:t>
            </a:r>
            <a:r>
              <a:rPr lang="zh-TW" altLang="en-US" sz="2400" dirty="0">
                <a:solidFill>
                  <a:schemeClr val="tx1">
                    <a:lumMod val="75000"/>
                    <a:lumOff val="25000"/>
                  </a:schemeClr>
                </a:solidFill>
                <a:latin typeface="Roboto Medium" charset="0"/>
                <a:ea typeface="Roboto Medium" charset="0"/>
                <a:cs typeface="Roboto Medium" charset="0"/>
              </a:rPr>
              <a:t>和心理反應行為以及在使用</a:t>
            </a:r>
            <a:r>
              <a:rPr lang="zh-TW" altLang="en-US" sz="2400" dirty="0" smtClean="0">
                <a:solidFill>
                  <a:schemeClr val="tx1">
                    <a:lumMod val="75000"/>
                    <a:lumOff val="25000"/>
                  </a:schemeClr>
                </a:solidFill>
                <a:latin typeface="Roboto Medium" charset="0"/>
                <a:ea typeface="Roboto Medium" charset="0"/>
                <a:cs typeface="Roboto Medium" charset="0"/>
              </a:rPr>
              <a:t>之前、期間</a:t>
            </a:r>
            <a:r>
              <a:rPr lang="zh-TW" altLang="en-US" sz="2400" dirty="0">
                <a:solidFill>
                  <a:schemeClr val="tx1">
                    <a:lumMod val="75000"/>
                    <a:lumOff val="25000"/>
                  </a:schemeClr>
                </a:solidFill>
                <a:latin typeface="Roboto Medium" charset="0"/>
                <a:ea typeface="Roboto Medium" charset="0"/>
                <a:cs typeface="Roboto Medium" charset="0"/>
              </a:rPr>
              <a:t>和之後發生</a:t>
            </a:r>
            <a:r>
              <a:rPr lang="zh-TW" altLang="en-US" sz="2400" dirty="0" smtClean="0">
                <a:solidFill>
                  <a:schemeClr val="tx1">
                    <a:lumMod val="75000"/>
                    <a:lumOff val="25000"/>
                  </a:schemeClr>
                </a:solidFill>
                <a:latin typeface="Roboto Medium" charset="0"/>
                <a:ea typeface="Roboto Medium" charset="0"/>
                <a:cs typeface="Roboto Medium" charset="0"/>
              </a:rPr>
              <a:t>的</a:t>
            </a:r>
            <a:r>
              <a:rPr lang="zh-TW" altLang="en-US" sz="2400" dirty="0">
                <a:solidFill>
                  <a:schemeClr val="tx1">
                    <a:lumMod val="75000"/>
                    <a:lumOff val="25000"/>
                  </a:schemeClr>
                </a:solidFill>
                <a:latin typeface="Roboto Medium" charset="0"/>
                <a:ea typeface="Roboto Medium" charset="0"/>
                <a:cs typeface="Roboto Medium" charset="0"/>
              </a:rPr>
              <a:t>成就</a:t>
            </a:r>
            <a:r>
              <a:rPr lang="en-US" altLang="zh-TW" sz="2400" dirty="0">
                <a:solidFill>
                  <a:schemeClr val="tx1">
                    <a:lumMod val="75000"/>
                    <a:lumOff val="25000"/>
                  </a:schemeClr>
                </a:solidFill>
                <a:latin typeface="Roboto Medium" charset="0"/>
                <a:ea typeface="Roboto Medium" charset="0"/>
                <a:cs typeface="Roboto Medium" charset="0"/>
              </a:rPr>
              <a:t>(accomplishments )</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可以</a:t>
            </a:r>
            <a:r>
              <a:rPr lang="zh-TW" altLang="en-US" sz="2400" dirty="0">
                <a:solidFill>
                  <a:schemeClr val="tx1">
                    <a:lumMod val="75000"/>
                    <a:lumOff val="25000"/>
                  </a:schemeClr>
                </a:solidFill>
                <a:latin typeface="Roboto Medium" charset="0"/>
                <a:ea typeface="Roboto Medium" charset="0"/>
                <a:cs typeface="Roboto Medium" charset="0"/>
              </a:rPr>
              <a:t>從</a:t>
            </a:r>
            <a:r>
              <a:rPr lang="zh-TW" altLang="en-US" sz="2400" dirty="0" smtClean="0">
                <a:solidFill>
                  <a:schemeClr val="tx1">
                    <a:lumMod val="75000"/>
                    <a:lumOff val="25000"/>
                  </a:schemeClr>
                </a:solidFill>
                <a:latin typeface="Roboto Medium" charset="0"/>
                <a:ea typeface="Roboto Medium" charset="0"/>
                <a:cs typeface="Roboto Medium" charset="0"/>
              </a:rPr>
              <a:t>使用者</a:t>
            </a:r>
            <a:r>
              <a:rPr lang="zh-TW" altLang="en-US" sz="2400" dirty="0">
                <a:solidFill>
                  <a:schemeClr val="tx1">
                    <a:lumMod val="75000"/>
                    <a:lumOff val="25000"/>
                  </a:schemeClr>
                </a:solidFill>
                <a:latin typeface="Roboto Medium" charset="0"/>
                <a:ea typeface="Roboto Medium" charset="0"/>
                <a:cs typeface="Roboto Medium" charset="0"/>
              </a:rPr>
              <a:t>的偏好中深入了解使用者需要什麼、重視什麼、具備什麼能力以及他們的侷限性</a:t>
            </a:r>
            <a:r>
              <a:rPr lang="zh-TW" altLang="en-US" sz="2400" dirty="0" smtClean="0">
                <a:solidFill>
                  <a:schemeClr val="tx1">
                    <a:lumMod val="75000"/>
                    <a:lumOff val="25000"/>
                  </a:schemeClr>
                </a:solidFill>
                <a:latin typeface="Roboto Medium" charset="0"/>
                <a:ea typeface="Roboto Medium" charset="0"/>
                <a:cs typeface="Roboto Medium" charset="0"/>
              </a:rPr>
              <a:t>。</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2324675"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Introduction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813044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5574440" cy="4893647"/>
          </a:xfrm>
          <a:prstGeom prst="rect">
            <a:avLst/>
          </a:prstGeom>
        </p:spPr>
        <p:txBody>
          <a:bodyPr wrap="square">
            <a:spAutoFit/>
          </a:bodyPr>
          <a:lstStyle/>
          <a:p>
            <a:r>
              <a:rPr lang="zh-TW" altLang="en-US" sz="2400" dirty="0">
                <a:solidFill>
                  <a:schemeClr val="tx1">
                    <a:lumMod val="75000"/>
                    <a:lumOff val="25000"/>
                  </a:schemeClr>
                </a:solidFill>
                <a:latin typeface="Roboto Medium" charset="0"/>
                <a:ea typeface="Roboto Medium" charset="0"/>
                <a:cs typeface="Roboto Medium" charset="0"/>
              </a:rPr>
              <a:t>本</a:t>
            </a:r>
            <a:r>
              <a:rPr lang="zh-TW" altLang="en-US" sz="2400" dirty="0" smtClean="0">
                <a:solidFill>
                  <a:schemeClr val="tx1">
                    <a:lumMod val="75000"/>
                    <a:lumOff val="25000"/>
                  </a:schemeClr>
                </a:solidFill>
                <a:latin typeface="Roboto Medium" charset="0"/>
                <a:ea typeface="Roboto Medium" charset="0"/>
                <a:cs typeface="Roboto Medium" charset="0"/>
              </a:rPr>
              <a:t>研究是要找出智力障礙患者對特定主題的圖像類型偏好，而非找到哪個圖</a:t>
            </a:r>
            <a:r>
              <a:rPr lang="zh-TW" altLang="en-US" sz="2400" dirty="0">
                <a:solidFill>
                  <a:schemeClr val="tx1">
                    <a:lumMod val="75000"/>
                    <a:lumOff val="25000"/>
                  </a:schemeClr>
                </a:solidFill>
                <a:latin typeface="Roboto Medium" charset="0"/>
                <a:ea typeface="Roboto Medium" charset="0"/>
                <a:cs typeface="Roboto Medium" charset="0"/>
              </a:rPr>
              <a:t>像</a:t>
            </a:r>
            <a:r>
              <a:rPr lang="zh-TW" altLang="en-US" sz="2400" dirty="0" smtClean="0">
                <a:solidFill>
                  <a:schemeClr val="tx1">
                    <a:lumMod val="75000"/>
                    <a:lumOff val="25000"/>
                  </a:schemeClr>
                </a:solidFill>
                <a:latin typeface="Roboto Medium" charset="0"/>
                <a:ea typeface="Roboto Medium" charset="0"/>
                <a:cs typeface="Roboto Medium" charset="0"/>
              </a:rPr>
              <a:t>最能代表特定主題</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en-US" altLang="zh-TW" sz="2400" dirty="0">
                <a:solidFill>
                  <a:schemeClr val="tx1">
                    <a:lumMod val="75000"/>
                    <a:lumOff val="25000"/>
                  </a:schemeClr>
                </a:solidFill>
                <a:latin typeface="Roboto Medium" charset="0"/>
                <a:ea typeface="Roboto Medium" charset="0"/>
                <a:cs typeface="Roboto Medium" charset="0"/>
              </a:rPr>
              <a:t>Charles Peirce</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a:solidFill>
                  <a:schemeClr val="tx1">
                    <a:lumMod val="75000"/>
                    <a:lumOff val="25000"/>
                  </a:schemeClr>
                </a:solidFill>
                <a:latin typeface="Roboto Medium" charset="0"/>
                <a:ea typeface="Roboto Medium" charset="0"/>
                <a:cs typeface="Roboto Medium" charset="0"/>
              </a:rPr>
              <a:t>1984</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將符號的定義提升為“在某些方面</a:t>
            </a:r>
            <a:r>
              <a:rPr lang="zh-TW" altLang="en-US" sz="2400" dirty="0" smtClean="0">
                <a:solidFill>
                  <a:schemeClr val="tx1">
                    <a:lumMod val="75000"/>
                    <a:lumOff val="25000"/>
                  </a:schemeClr>
                </a:solidFill>
                <a:latin typeface="Roboto Medium" charset="0"/>
                <a:ea typeface="Roboto Medium" charset="0"/>
                <a:cs typeface="Roboto Medium" charset="0"/>
              </a:rPr>
              <a:t>或關係上代表某些東西</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是三個具有相互關係的部分</a:t>
            </a:r>
            <a:r>
              <a:rPr lang="zh-TW" altLang="en-US" sz="2400" dirty="0" smtClean="0">
                <a:solidFill>
                  <a:schemeClr val="tx1">
                    <a:lumMod val="75000"/>
                    <a:lumOff val="25000"/>
                  </a:schemeClr>
                </a:solidFill>
                <a:latin typeface="Roboto Medium" charset="0"/>
                <a:ea typeface="Roboto Medium" charset="0"/>
                <a:cs typeface="Roboto Medium" charset="0"/>
              </a:rPr>
              <a:t>組成：</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代表</a:t>
            </a:r>
            <a:r>
              <a:rPr lang="zh-TW" altLang="en-US" sz="2400" dirty="0">
                <a:solidFill>
                  <a:schemeClr val="tx1">
                    <a:lumMod val="75000"/>
                    <a:lumOff val="25000"/>
                  </a:schemeClr>
                </a:solidFill>
                <a:latin typeface="Roboto Medium" charset="0"/>
                <a:ea typeface="Roboto Medium" charset="0"/>
                <a:cs typeface="Roboto Medium" charset="0"/>
              </a:rPr>
              <a:t>物</a:t>
            </a:r>
            <a:r>
              <a:rPr lang="en-US" altLang="zh-TW" sz="2400" dirty="0" smtClean="0">
                <a:solidFill>
                  <a:schemeClr val="tx1">
                    <a:lumMod val="75000"/>
                    <a:lumOff val="25000"/>
                  </a:schemeClr>
                </a:solidFill>
                <a:latin typeface="Roboto Medium" charset="0"/>
                <a:ea typeface="Roboto Medium" charset="0"/>
                <a:cs typeface="Roboto Medium" charset="0"/>
              </a:rPr>
              <a:t>(Representation)</a:t>
            </a:r>
            <a:r>
              <a:rPr lang="zh-TW" altLang="en-US" sz="2400" dirty="0" smtClean="0">
                <a:solidFill>
                  <a:schemeClr val="tx1">
                    <a:lumMod val="75000"/>
                    <a:lumOff val="25000"/>
                  </a:schemeClr>
                </a:solidFill>
                <a:latin typeface="Roboto Medium" charset="0"/>
                <a:ea typeface="Roboto Medium" charset="0"/>
                <a:cs typeface="Roboto Medium" charset="0"/>
              </a:rPr>
              <a:t>：符號的物理形式</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對象</a:t>
            </a:r>
            <a:r>
              <a:rPr lang="en-US" altLang="zh-TW" sz="2400" dirty="0" smtClean="0">
                <a:solidFill>
                  <a:schemeClr val="tx1">
                    <a:lumMod val="75000"/>
                    <a:lumOff val="25000"/>
                  </a:schemeClr>
                </a:solidFill>
                <a:latin typeface="Roboto Medium" charset="0"/>
                <a:ea typeface="Roboto Medium" charset="0"/>
                <a:cs typeface="Roboto Medium" charset="0"/>
              </a:rPr>
              <a:t>(object)</a:t>
            </a:r>
            <a:r>
              <a:rPr lang="zh-TW" altLang="en-US" sz="2400" dirty="0" smtClean="0">
                <a:solidFill>
                  <a:schemeClr val="tx1">
                    <a:lumMod val="75000"/>
                    <a:lumOff val="25000"/>
                  </a:schemeClr>
                </a:solidFill>
                <a:latin typeface="Roboto Medium" charset="0"/>
                <a:ea typeface="Roboto Medium" charset="0"/>
                <a:cs typeface="Roboto Medium" charset="0"/>
              </a:rPr>
              <a:t>：符號所涉及的外部事實</a:t>
            </a:r>
            <a:endParaRPr lang="en-US" altLang="zh-TW" sz="2400" dirty="0" smtClean="0">
              <a:solidFill>
                <a:schemeClr val="tx1">
                  <a:lumMod val="75000"/>
                  <a:lumOff val="25000"/>
                </a:schemeClr>
              </a:solidFill>
              <a:latin typeface="Roboto Medium" charset="0"/>
              <a:ea typeface="Roboto Medium" charset="0"/>
              <a:cs typeface="Roboto Medium" charset="0"/>
            </a:endParaRPr>
          </a:p>
          <a:p>
            <a:pPr lvl="1"/>
            <a:r>
              <a:rPr lang="zh-TW" altLang="en-US" sz="2400" dirty="0" smtClean="0">
                <a:solidFill>
                  <a:schemeClr val="tx1">
                    <a:lumMod val="75000"/>
                    <a:lumOff val="25000"/>
                  </a:schemeClr>
                </a:solidFill>
                <a:latin typeface="Roboto Medium" charset="0"/>
                <a:ea typeface="Roboto Medium" charset="0"/>
                <a:cs typeface="Roboto Medium" charset="0"/>
              </a:rPr>
              <a:t>詮釋</a:t>
            </a:r>
            <a:r>
              <a:rPr lang="zh-TW" altLang="en-US" sz="2400" dirty="0">
                <a:solidFill>
                  <a:schemeClr val="tx1">
                    <a:lumMod val="75000"/>
                    <a:lumOff val="25000"/>
                  </a:schemeClr>
                </a:solidFill>
                <a:latin typeface="Roboto Medium" charset="0"/>
                <a:ea typeface="Roboto Medium" charset="0"/>
                <a:cs typeface="Roboto Medium" charset="0"/>
              </a:rPr>
              <a:t>項</a:t>
            </a:r>
            <a:r>
              <a:rPr lang="en-US" altLang="zh-TW" sz="2400" dirty="0" smtClean="0">
                <a:solidFill>
                  <a:schemeClr val="tx1">
                    <a:lumMod val="75000"/>
                    <a:lumOff val="25000"/>
                  </a:schemeClr>
                </a:solidFill>
                <a:latin typeface="Roboto Medium" charset="0"/>
                <a:ea typeface="Roboto Medium" charset="0"/>
                <a:cs typeface="Roboto Medium" charset="0"/>
              </a:rPr>
              <a:t>(interpretation)</a:t>
            </a:r>
            <a:r>
              <a:rPr lang="zh-TW" altLang="en-US" sz="2400" dirty="0" smtClean="0">
                <a:solidFill>
                  <a:schemeClr val="tx1">
                    <a:lumMod val="75000"/>
                    <a:lumOff val="25000"/>
                  </a:schemeClr>
                </a:solidFill>
                <a:latin typeface="Roboto Medium" charset="0"/>
                <a:ea typeface="Roboto Medium" charset="0"/>
                <a:cs typeface="Roboto Medium" charset="0"/>
              </a:rPr>
              <a:t>：使用者所理解的概念</a:t>
            </a:r>
            <a:endParaRPr lang="en-US" altLang="zh-TW"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8903207" cy="584775"/>
          </a:xfrm>
          <a:prstGeom prst="rect">
            <a:avLst/>
          </a:prstGeom>
          <a:noFill/>
        </p:spPr>
        <p:txBody>
          <a:bodyPr wrap="none" rtlCol="0">
            <a:spAutoFit/>
          </a:bodyPr>
          <a:lstStyle/>
          <a:p>
            <a:r>
              <a:rPr lang="en-US" altLang="zh-TW" sz="3200" dirty="0" smtClean="0">
                <a:solidFill>
                  <a:srgbClr val="FF9F1B"/>
                </a:solidFill>
                <a:latin typeface="Nexa Bold" charset="0"/>
                <a:ea typeface="Nexa Bold" charset="0"/>
                <a:cs typeface="Nexa Bold" charset="0"/>
              </a:rPr>
              <a:t>Introduction</a:t>
            </a:r>
            <a:r>
              <a:rPr lang="zh-TW" altLang="en-US" sz="3200" dirty="0" smtClean="0">
                <a:solidFill>
                  <a:srgbClr val="FF9F1B"/>
                </a:solidFill>
                <a:latin typeface="Nexa Bold" charset="0"/>
                <a:ea typeface="Nexa Bold" charset="0"/>
                <a:cs typeface="Nexa Bold" charset="0"/>
              </a:rPr>
              <a:t> </a:t>
            </a:r>
            <a:r>
              <a:rPr lang="en-US" altLang="zh-TW" sz="3200" dirty="0" smtClean="0">
                <a:solidFill>
                  <a:srgbClr val="FF9F1B"/>
                </a:solidFill>
                <a:latin typeface="Nexa Bold" charset="0"/>
                <a:ea typeface="Nexa Bold" charset="0"/>
                <a:cs typeface="Nexa Bold" charset="0"/>
              </a:rPr>
              <a:t>-</a:t>
            </a:r>
            <a:r>
              <a:rPr lang="zh-TW" altLang="en-US" sz="3200" dirty="0" smtClean="0">
                <a:solidFill>
                  <a:srgbClr val="FF9F1B"/>
                </a:solidFill>
                <a:latin typeface="Nexa Bold" charset="0"/>
                <a:ea typeface="Nexa Bold" charset="0"/>
                <a:cs typeface="Nexa Bold" charset="0"/>
              </a:rPr>
              <a:t> </a:t>
            </a:r>
            <a:r>
              <a:rPr lang="en-US" altLang="zh-TW" sz="3200" dirty="0">
                <a:solidFill>
                  <a:srgbClr val="FF9F1B"/>
                </a:solidFill>
                <a:latin typeface="Nexa Bold" charset="0"/>
                <a:ea typeface="Nexa Bold" charset="0"/>
                <a:cs typeface="Nexa Bold" charset="0"/>
              </a:rPr>
              <a:t>Image-Type representation design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1026" name="Picture 2" descr="Fig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9408" y="1873607"/>
            <a:ext cx="4794069" cy="391759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ãç·å¥³å»ææ¨èªãçåçæå°çµæ"/>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7450" y="1873607"/>
            <a:ext cx="3997984" cy="3991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88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6"/>
            <a:ext cx="5422040" cy="4893647"/>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符號具備三個作用：</a:t>
            </a:r>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表徵</a:t>
            </a:r>
            <a:r>
              <a:rPr lang="zh-TW" altLang="en-US" sz="2400" dirty="0" smtClean="0">
                <a:solidFill>
                  <a:schemeClr val="tx1">
                    <a:lumMod val="75000"/>
                    <a:lumOff val="25000"/>
                  </a:schemeClr>
                </a:solidFill>
                <a:latin typeface="Roboto Medium" charset="0"/>
                <a:ea typeface="Roboto Medium" charset="0"/>
                <a:cs typeface="Roboto Medium" charset="0"/>
              </a:rPr>
              <a:t>科學</a:t>
            </a:r>
            <a:r>
              <a:rPr lang="en-US" altLang="zh-TW" sz="2400" dirty="0">
                <a:solidFill>
                  <a:schemeClr val="tx1">
                    <a:lumMod val="75000"/>
                    <a:lumOff val="25000"/>
                  </a:schemeClr>
                </a:solidFill>
                <a:latin typeface="Roboto Medium" charset="0"/>
                <a:ea typeface="Roboto Medium" charset="0"/>
                <a:cs typeface="Roboto Medium" charset="0"/>
              </a:rPr>
              <a:t>science of representation </a:t>
            </a:r>
            <a:r>
              <a:rPr lang="zh-TW" altLang="en-US" sz="2400" dirty="0" smtClean="0">
                <a:solidFill>
                  <a:schemeClr val="tx1">
                    <a:lumMod val="75000"/>
                    <a:lumOff val="25000"/>
                  </a:schemeClr>
                </a:solidFill>
                <a:latin typeface="Roboto Medium" charset="0"/>
                <a:ea typeface="Roboto Medium" charset="0"/>
                <a:cs typeface="Roboto Medium" charset="0"/>
              </a:rPr>
              <a:t>：代表</a:t>
            </a:r>
            <a:r>
              <a:rPr lang="zh-TW" altLang="en-US" sz="2400" dirty="0">
                <a:solidFill>
                  <a:schemeClr val="tx1">
                    <a:lumMod val="75000"/>
                    <a:lumOff val="25000"/>
                  </a:schemeClr>
                </a:solidFill>
                <a:latin typeface="Roboto Medium" charset="0"/>
                <a:ea typeface="Roboto Medium" charset="0"/>
                <a:cs typeface="Roboto Medium" charset="0"/>
              </a:rPr>
              <a:t>物</a:t>
            </a:r>
            <a:r>
              <a:rPr lang="zh-TW" altLang="en-US" sz="2400" dirty="0" smtClean="0">
                <a:solidFill>
                  <a:schemeClr val="tx1">
                    <a:lumMod val="75000"/>
                    <a:lumOff val="25000"/>
                  </a:schemeClr>
                </a:solidFill>
                <a:latin typeface="Roboto Medium" charset="0"/>
                <a:ea typeface="Roboto Medium" charset="0"/>
                <a:cs typeface="Roboto Medium" charset="0"/>
              </a:rPr>
              <a:t>和對象間基於相似性或具有因果關係產生</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表達</a:t>
            </a:r>
            <a:r>
              <a:rPr lang="zh-TW" altLang="en-US" sz="2400" dirty="0" smtClean="0">
                <a:solidFill>
                  <a:schemeClr val="tx1">
                    <a:lumMod val="75000"/>
                    <a:lumOff val="25000"/>
                  </a:schemeClr>
                </a:solidFill>
                <a:latin typeface="Roboto Medium" charset="0"/>
                <a:ea typeface="Roboto Medium" charset="0"/>
                <a:cs typeface="Roboto Medium" charset="0"/>
              </a:rPr>
              <a:t>科學</a:t>
            </a:r>
            <a:r>
              <a:rPr lang="en-US" altLang="zh-TW" sz="2400" dirty="0">
                <a:solidFill>
                  <a:schemeClr val="tx1">
                    <a:lumMod val="75000"/>
                    <a:lumOff val="25000"/>
                  </a:schemeClr>
                </a:solidFill>
                <a:latin typeface="Roboto Medium" charset="0"/>
                <a:ea typeface="Roboto Medium" charset="0"/>
                <a:cs typeface="Roboto Medium" charset="0"/>
              </a:rPr>
              <a:t>science of expression </a:t>
            </a:r>
            <a:r>
              <a:rPr lang="zh-TW" altLang="en-US" sz="2400" dirty="0" smtClean="0">
                <a:solidFill>
                  <a:schemeClr val="tx1">
                    <a:lumMod val="75000"/>
                    <a:lumOff val="25000"/>
                  </a:schemeClr>
                </a:solidFill>
                <a:latin typeface="Roboto Medium" charset="0"/>
                <a:ea typeface="Roboto Medium" charset="0"/>
                <a:cs typeface="Roboto Medium" charset="0"/>
              </a:rPr>
              <a:t>：代表物和詮釋項之間</a:t>
            </a:r>
            <a:r>
              <a:rPr lang="zh-TW" altLang="en-US" sz="2400" dirty="0">
                <a:solidFill>
                  <a:schemeClr val="tx1">
                    <a:lumMod val="75000"/>
                    <a:lumOff val="25000"/>
                  </a:schemeClr>
                </a:solidFill>
                <a:latin typeface="Roboto Medium" charset="0"/>
                <a:ea typeface="Roboto Medium" charset="0"/>
                <a:cs typeface="Roboto Medium" charset="0"/>
              </a:rPr>
              <a:t>的關係</a:t>
            </a:r>
            <a:r>
              <a:rPr lang="zh-TW" altLang="en-US" sz="2400" dirty="0" smtClean="0">
                <a:solidFill>
                  <a:schemeClr val="tx1">
                    <a:lumMod val="75000"/>
                    <a:lumOff val="25000"/>
                  </a:schemeClr>
                </a:solidFill>
                <a:latin typeface="Roboto Medium" charset="0"/>
                <a:ea typeface="Roboto Medium" charset="0"/>
                <a:cs typeface="Roboto Medium" charset="0"/>
              </a:rPr>
              <a:t>，即為解讀代表物</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知識</a:t>
            </a:r>
            <a:r>
              <a:rPr lang="zh-TW" altLang="en-US" sz="2400" dirty="0" smtClean="0">
                <a:solidFill>
                  <a:schemeClr val="tx1">
                    <a:lumMod val="75000"/>
                    <a:lumOff val="25000"/>
                  </a:schemeClr>
                </a:solidFill>
                <a:latin typeface="Roboto Medium" charset="0"/>
                <a:ea typeface="Roboto Medium" charset="0"/>
                <a:cs typeface="Roboto Medium" charset="0"/>
              </a:rPr>
              <a:t>科學</a:t>
            </a:r>
            <a:r>
              <a:rPr lang="en-US" altLang="zh-TW" sz="2400" dirty="0">
                <a:solidFill>
                  <a:schemeClr val="tx1">
                    <a:lumMod val="75000"/>
                    <a:lumOff val="25000"/>
                  </a:schemeClr>
                </a:solidFill>
                <a:latin typeface="Roboto Medium" charset="0"/>
                <a:ea typeface="Roboto Medium" charset="0"/>
                <a:cs typeface="Roboto Medium" charset="0"/>
              </a:rPr>
              <a:t>science of knowledge </a:t>
            </a:r>
            <a:r>
              <a:rPr lang="zh-TW" altLang="en-US" sz="2400" dirty="0">
                <a:solidFill>
                  <a:schemeClr val="tx1">
                    <a:lumMod val="75000"/>
                    <a:lumOff val="25000"/>
                  </a:schemeClr>
                </a:solidFill>
                <a:latin typeface="Roboto Medium" charset="0"/>
                <a:ea typeface="Roboto Medium" charset="0"/>
                <a:cs typeface="Roboto Medium" charset="0"/>
              </a:rPr>
              <a:t>：詮釋項和</a:t>
            </a:r>
            <a:r>
              <a:rPr lang="zh-TW" altLang="en-US" sz="2400" dirty="0" smtClean="0">
                <a:solidFill>
                  <a:schemeClr val="tx1">
                    <a:lumMod val="75000"/>
                    <a:lumOff val="25000"/>
                  </a:schemeClr>
                </a:solidFill>
                <a:latin typeface="Roboto Medium" charset="0"/>
                <a:ea typeface="Roboto Medium" charset="0"/>
                <a:cs typeface="Roboto Medium" charset="0"/>
              </a:rPr>
              <a:t>對象</a:t>
            </a:r>
            <a:r>
              <a:rPr lang="zh-TW" altLang="en-US" sz="2400" dirty="0">
                <a:solidFill>
                  <a:schemeClr val="tx1">
                    <a:lumMod val="75000"/>
                    <a:lumOff val="25000"/>
                  </a:schemeClr>
                </a:solidFill>
                <a:latin typeface="Roboto Medium" charset="0"/>
                <a:ea typeface="Roboto Medium" charset="0"/>
                <a:cs typeface="Roboto Medium" charset="0"/>
              </a:rPr>
              <a:t>之間的</a:t>
            </a:r>
            <a:r>
              <a:rPr lang="zh-TW" altLang="en-US" sz="2400" dirty="0" smtClean="0">
                <a:solidFill>
                  <a:schemeClr val="tx1">
                    <a:lumMod val="75000"/>
                    <a:lumOff val="25000"/>
                  </a:schemeClr>
                </a:solidFill>
                <a:latin typeface="Roboto Medium" charset="0"/>
                <a:ea typeface="Roboto Medium" charset="0"/>
                <a:cs typeface="Roboto Medium" charset="0"/>
              </a:rPr>
              <a:t>關係，受常規、習俗等影響，具有</a:t>
            </a:r>
            <a:r>
              <a:rPr lang="zh-TW" altLang="en-US" sz="2400" dirty="0">
                <a:solidFill>
                  <a:schemeClr val="tx1">
                    <a:lumMod val="75000"/>
                    <a:lumOff val="25000"/>
                  </a:schemeClr>
                </a:solidFill>
                <a:latin typeface="Roboto Medium" charset="0"/>
                <a:ea typeface="Roboto Medium" charset="0"/>
                <a:cs typeface="Roboto Medium" charset="0"/>
              </a:rPr>
              <a:t>差異性，</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8903207" cy="584775"/>
          </a:xfrm>
          <a:prstGeom prst="rect">
            <a:avLst/>
          </a:prstGeom>
          <a:noFill/>
        </p:spPr>
        <p:txBody>
          <a:bodyPr wrap="none" rtlCol="0">
            <a:spAutoFit/>
          </a:bodyPr>
          <a:lstStyle/>
          <a:p>
            <a:r>
              <a:rPr lang="en-US" altLang="zh-TW" sz="3200" dirty="0" smtClean="0">
                <a:solidFill>
                  <a:srgbClr val="FF9F1B"/>
                </a:solidFill>
                <a:latin typeface="Nexa Bold" charset="0"/>
                <a:ea typeface="Nexa Bold" charset="0"/>
                <a:cs typeface="Nexa Bold" charset="0"/>
              </a:rPr>
              <a:t>Introduction</a:t>
            </a:r>
            <a:r>
              <a:rPr lang="zh-TW" altLang="en-US" sz="3200" dirty="0" smtClean="0">
                <a:solidFill>
                  <a:srgbClr val="FF9F1B"/>
                </a:solidFill>
                <a:latin typeface="Nexa Bold" charset="0"/>
                <a:ea typeface="Nexa Bold" charset="0"/>
                <a:cs typeface="Nexa Bold" charset="0"/>
              </a:rPr>
              <a:t> </a:t>
            </a:r>
            <a:r>
              <a:rPr lang="en-US" altLang="zh-TW" sz="3200" dirty="0" smtClean="0">
                <a:solidFill>
                  <a:srgbClr val="FF9F1B"/>
                </a:solidFill>
                <a:latin typeface="Nexa Bold" charset="0"/>
                <a:ea typeface="Nexa Bold" charset="0"/>
                <a:cs typeface="Nexa Bold" charset="0"/>
              </a:rPr>
              <a:t>-</a:t>
            </a:r>
            <a:r>
              <a:rPr lang="zh-TW" altLang="en-US" sz="3200" dirty="0" smtClean="0">
                <a:solidFill>
                  <a:srgbClr val="FF9F1B"/>
                </a:solidFill>
                <a:latin typeface="Nexa Bold" charset="0"/>
                <a:ea typeface="Nexa Bold" charset="0"/>
                <a:cs typeface="Nexa Bold" charset="0"/>
              </a:rPr>
              <a:t> </a:t>
            </a:r>
            <a:r>
              <a:rPr lang="en-US" altLang="zh-TW" sz="3200" dirty="0">
                <a:solidFill>
                  <a:srgbClr val="FF9F1B"/>
                </a:solidFill>
                <a:latin typeface="Nexa Bold" charset="0"/>
                <a:ea typeface="Nexa Bold" charset="0"/>
                <a:cs typeface="Nexa Bold" charset="0"/>
              </a:rPr>
              <a:t>Image-Type representation design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3" name="圖片 2"/>
          <p:cNvPicPr>
            <a:picLocks noChangeAspect="1"/>
          </p:cNvPicPr>
          <p:nvPr/>
        </p:nvPicPr>
        <p:blipFill>
          <a:blip r:embed="rId3"/>
          <a:stretch>
            <a:fillRect/>
          </a:stretch>
        </p:blipFill>
        <p:spPr>
          <a:xfrm>
            <a:off x="6580547" y="1362082"/>
            <a:ext cx="5327924" cy="4789611"/>
          </a:xfrm>
          <a:prstGeom prst="rect">
            <a:avLst/>
          </a:prstGeom>
        </p:spPr>
      </p:pic>
    </p:spTree>
    <p:extLst>
      <p:ext uri="{BB962C8B-B14F-4D97-AF65-F5344CB8AC3E}">
        <p14:creationId xmlns:p14="http://schemas.microsoft.com/office/powerpoint/2010/main" val="95433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893647"/>
          </a:xfrm>
          <a:prstGeom prst="rect">
            <a:avLst/>
          </a:prstGeom>
        </p:spPr>
        <p:txBody>
          <a:bodyPr wrap="square">
            <a:spAutoFit/>
          </a:bodyPr>
          <a:lstStyle/>
          <a:p>
            <a:r>
              <a:rPr lang="en-US" altLang="zh-TW" sz="2400" dirty="0">
                <a:solidFill>
                  <a:schemeClr val="tx1">
                    <a:lumMod val="75000"/>
                    <a:lumOff val="25000"/>
                  </a:schemeClr>
                </a:solidFill>
                <a:latin typeface="Roboto Medium" charset="0"/>
                <a:ea typeface="Roboto Medium" charset="0"/>
                <a:cs typeface="Roboto Medium" charset="0"/>
              </a:rPr>
              <a:t>Ferdinand Saussure</a:t>
            </a:r>
            <a:r>
              <a:rPr lang="zh-TW" altLang="en-US" sz="2400" dirty="0">
                <a:solidFill>
                  <a:schemeClr val="tx1">
                    <a:lumMod val="75000"/>
                    <a:lumOff val="25000"/>
                  </a:schemeClr>
                </a:solidFill>
                <a:latin typeface="Roboto Medium" charset="0"/>
                <a:ea typeface="Roboto Medium" charset="0"/>
                <a:cs typeface="Roboto Medium" charset="0"/>
              </a:rPr>
              <a:t>（瑞士語言學教授）對標誌的含義提出了不同的定義</a:t>
            </a:r>
            <a:r>
              <a:rPr lang="zh-TW" altLang="en-US" sz="2400" dirty="0" smtClean="0">
                <a:solidFill>
                  <a:schemeClr val="tx1">
                    <a:lumMod val="75000"/>
                    <a:lumOff val="25000"/>
                  </a:schemeClr>
                </a:solidFill>
                <a:latin typeface="Roboto Medium" charset="0"/>
                <a:ea typeface="Roboto Medium" charset="0"/>
                <a:cs typeface="Roboto Medium" charset="0"/>
              </a:rPr>
              <a:t>：能指</a:t>
            </a:r>
            <a:r>
              <a:rPr lang="zh-TW" altLang="en-US" sz="2400" dirty="0">
                <a:solidFill>
                  <a:schemeClr val="tx1">
                    <a:lumMod val="75000"/>
                    <a:lumOff val="25000"/>
                  </a:schemeClr>
                </a:solidFill>
                <a:latin typeface="Roboto Medium" charset="0"/>
                <a:ea typeface="Roboto Medium" charset="0"/>
                <a:cs typeface="Roboto Medium" charset="0"/>
              </a:rPr>
              <a:t>（法</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signifant</a:t>
            </a:r>
            <a:r>
              <a:rPr lang="en-US" altLang="zh-TW" sz="2400" dirty="0">
                <a:solidFill>
                  <a:schemeClr val="tx1">
                    <a:lumMod val="75000"/>
                    <a:lumOff val="25000"/>
                  </a:schemeClr>
                </a:solidFill>
                <a:latin typeface="Roboto Medium" charset="0"/>
                <a:ea typeface="Roboto Medium" charset="0"/>
                <a:cs typeface="Roboto Medium" charset="0"/>
              </a:rPr>
              <a:t> / </a:t>
            </a:r>
            <a:r>
              <a:rPr lang="zh-TW" altLang="en-US" sz="2400" dirty="0">
                <a:solidFill>
                  <a:schemeClr val="tx1">
                    <a:lumMod val="75000"/>
                    <a:lumOff val="25000"/>
                  </a:schemeClr>
                </a:solidFill>
                <a:latin typeface="Roboto Medium" charset="0"/>
                <a:ea typeface="Roboto Medium" charset="0"/>
                <a:cs typeface="Roboto Medium" charset="0"/>
              </a:rPr>
              <a:t>英</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signifer</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和</a:t>
            </a:r>
            <a:r>
              <a:rPr lang="zh-TW" altLang="en-US" sz="2400" dirty="0">
                <a:solidFill>
                  <a:schemeClr val="tx1">
                    <a:lumMod val="75000"/>
                    <a:lumOff val="25000"/>
                  </a:schemeClr>
                </a:solidFill>
                <a:latin typeface="Roboto Medium" charset="0"/>
                <a:ea typeface="Roboto Medium" charset="0"/>
                <a:cs typeface="Roboto Medium" charset="0"/>
              </a:rPr>
              <a:t>所</a:t>
            </a:r>
            <a:r>
              <a:rPr lang="zh-TW" altLang="en-US" sz="2400" dirty="0" smtClean="0">
                <a:solidFill>
                  <a:schemeClr val="tx1">
                    <a:lumMod val="75000"/>
                    <a:lumOff val="25000"/>
                  </a:schemeClr>
                </a:solidFill>
                <a:latin typeface="Roboto Medium" charset="0"/>
                <a:ea typeface="Roboto Medium" charset="0"/>
                <a:cs typeface="Roboto Medium" charset="0"/>
              </a:rPr>
              <a:t>指</a:t>
            </a:r>
            <a:r>
              <a:rPr lang="zh-TW" altLang="en-US" sz="2400" dirty="0">
                <a:solidFill>
                  <a:schemeClr val="tx1">
                    <a:lumMod val="75000"/>
                    <a:lumOff val="25000"/>
                  </a:schemeClr>
                </a:solidFill>
                <a:latin typeface="Roboto Medium" charset="0"/>
                <a:ea typeface="Roboto Medium" charset="0"/>
                <a:cs typeface="Roboto Medium" charset="0"/>
              </a:rPr>
              <a:t>（法</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err="1">
                <a:solidFill>
                  <a:schemeClr val="tx1">
                    <a:lumMod val="75000"/>
                    <a:lumOff val="25000"/>
                  </a:schemeClr>
                </a:solidFill>
                <a:latin typeface="Roboto Medium" charset="0"/>
                <a:ea typeface="Roboto Medium" charset="0"/>
                <a:cs typeface="Roboto Medium" charset="0"/>
              </a:rPr>
              <a:t>signifié</a:t>
            </a:r>
            <a:r>
              <a:rPr lang="en-US" altLang="zh-TW" sz="2400" dirty="0">
                <a:solidFill>
                  <a:schemeClr val="tx1">
                    <a:lumMod val="75000"/>
                    <a:lumOff val="25000"/>
                  </a:schemeClr>
                </a:solidFill>
                <a:latin typeface="Roboto Medium" charset="0"/>
                <a:ea typeface="Roboto Medium" charset="0"/>
                <a:cs typeface="Roboto Medium" charset="0"/>
              </a:rPr>
              <a:t> / </a:t>
            </a:r>
            <a:r>
              <a:rPr lang="zh-TW" altLang="en-US" sz="2400" dirty="0">
                <a:solidFill>
                  <a:schemeClr val="tx1">
                    <a:lumMod val="75000"/>
                    <a:lumOff val="25000"/>
                  </a:schemeClr>
                </a:solidFill>
                <a:latin typeface="Roboto Medium" charset="0"/>
                <a:ea typeface="Roboto Medium" charset="0"/>
                <a:cs typeface="Roboto Medium" charset="0"/>
              </a:rPr>
              <a:t>英</a:t>
            </a:r>
            <a:r>
              <a:rPr lang="en-US" altLang="zh-TW" sz="2400" dirty="0">
                <a:solidFill>
                  <a:schemeClr val="tx1">
                    <a:lumMod val="75000"/>
                    <a:lumOff val="25000"/>
                  </a:schemeClr>
                </a:solidFill>
                <a:latin typeface="Roboto Medium" charset="0"/>
                <a:ea typeface="Roboto Medium" charset="0"/>
                <a:cs typeface="Roboto Medium" charset="0"/>
              </a:rPr>
              <a:t>︰signified</a:t>
            </a:r>
            <a:r>
              <a:rPr lang="zh-TW" altLang="en-US" sz="2400" dirty="0" smtClean="0">
                <a:solidFill>
                  <a:schemeClr val="tx1">
                    <a:lumMod val="75000"/>
                    <a:lumOff val="25000"/>
                  </a:schemeClr>
                </a:solidFill>
                <a:latin typeface="Roboto Medium" charset="0"/>
                <a:ea typeface="Roboto Medium" charset="0"/>
                <a:cs typeface="Roboto Medium" charset="0"/>
              </a:rPr>
              <a:t>）要代表同一種意思</a:t>
            </a:r>
            <a:r>
              <a:rPr lang="zh-TW" altLang="en-US" sz="2400" dirty="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才能</a:t>
            </a:r>
            <a:r>
              <a:rPr lang="zh-TW" altLang="en-US" sz="2400" dirty="0">
                <a:solidFill>
                  <a:schemeClr val="tx1">
                    <a:lumMod val="75000"/>
                    <a:lumOff val="25000"/>
                  </a:schemeClr>
                </a:solidFill>
                <a:latin typeface="Roboto Medium" charset="0"/>
                <a:ea typeface="Roboto Medium" charset="0"/>
                <a:cs typeface="Roboto Medium" charset="0"/>
              </a:rPr>
              <a:t>成為一個完整的</a:t>
            </a:r>
            <a:r>
              <a:rPr lang="zh-TW" altLang="en-US" sz="2400" dirty="0" smtClean="0">
                <a:solidFill>
                  <a:schemeClr val="tx1">
                    <a:lumMod val="75000"/>
                    <a:lumOff val="25000"/>
                  </a:schemeClr>
                </a:solidFill>
                <a:latin typeface="Roboto Medium" charset="0"/>
                <a:ea typeface="Roboto Medium" charset="0"/>
                <a:cs typeface="Roboto Medium" charset="0"/>
              </a:rPr>
              <a:t>符號</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能指</a:t>
            </a:r>
            <a:r>
              <a:rPr lang="zh-TW" altLang="en-US" sz="2400" dirty="0" smtClean="0">
                <a:solidFill>
                  <a:schemeClr val="tx1">
                    <a:lumMod val="75000"/>
                    <a:lumOff val="25000"/>
                  </a:schemeClr>
                </a:solidFill>
                <a:latin typeface="Roboto Medium" charset="0"/>
                <a:ea typeface="Roboto Medium" charset="0"/>
                <a:cs typeface="Roboto Medium" charset="0"/>
              </a:rPr>
              <a:t>：以文字或形狀表項出實際的符號，能察覺到或看的到</a:t>
            </a:r>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所指</a:t>
            </a:r>
            <a:r>
              <a:rPr lang="zh-TW" altLang="en-US" sz="2400" dirty="0" smtClean="0">
                <a:solidFill>
                  <a:schemeClr val="tx1">
                    <a:lumMod val="75000"/>
                    <a:lumOff val="25000"/>
                  </a:schemeClr>
                </a:solidFill>
                <a:latin typeface="Roboto Medium" charset="0"/>
                <a:ea typeface="Roboto Medium" charset="0"/>
                <a:cs typeface="Roboto Medium" charset="0"/>
              </a:rPr>
              <a:t>：符號傳達的概念，是抽象的</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en-US" altLang="zh-TW" sz="2400" dirty="0">
                <a:solidFill>
                  <a:schemeClr val="tx1">
                    <a:lumMod val="75000"/>
                    <a:lumOff val="25000"/>
                  </a:schemeClr>
                </a:solidFill>
                <a:latin typeface="Roboto Medium" charset="0"/>
                <a:ea typeface="Roboto Medium" charset="0"/>
                <a:cs typeface="Roboto Medium" charset="0"/>
              </a:rPr>
              <a:t>Saussure</a:t>
            </a:r>
            <a:r>
              <a:rPr lang="zh-TW" altLang="en-US" sz="2400" dirty="0" smtClean="0">
                <a:solidFill>
                  <a:schemeClr val="tx1">
                    <a:lumMod val="75000"/>
                    <a:lumOff val="25000"/>
                  </a:schemeClr>
                </a:solidFill>
                <a:latin typeface="Roboto Medium" charset="0"/>
                <a:ea typeface="Roboto Medium" charset="0"/>
                <a:cs typeface="Roboto Medium" charset="0"/>
              </a:rPr>
              <a:t>認為兩者的關係是一對一相互參照，受到社會約定成俗的。</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圖形三種不同的表示</a:t>
            </a:r>
          </a:p>
          <a:p>
            <a:r>
              <a:rPr lang="zh-TW" altLang="en-US" sz="2400" dirty="0">
                <a:solidFill>
                  <a:schemeClr val="tx1">
                    <a:lumMod val="75000"/>
                    <a:lumOff val="25000"/>
                  </a:schemeClr>
                </a:solidFill>
                <a:latin typeface="Roboto Medium" charset="0"/>
                <a:ea typeface="Roboto Medium" charset="0"/>
                <a:cs typeface="Roboto Medium" charset="0"/>
              </a:rPr>
              <a:t>第一階是較真實、實際、客觀且更容易識別</a:t>
            </a:r>
          </a:p>
          <a:p>
            <a:r>
              <a:rPr lang="zh-TW" altLang="en-US" sz="2400" dirty="0">
                <a:solidFill>
                  <a:schemeClr val="tx1">
                    <a:lumMod val="75000"/>
                    <a:lumOff val="25000"/>
                  </a:schemeClr>
                </a:solidFill>
                <a:latin typeface="Roboto Medium" charset="0"/>
                <a:ea typeface="Roboto Medium" charset="0"/>
                <a:cs typeface="Roboto Medium" charset="0"/>
              </a:rPr>
              <a:t>第二階將圖形與其解釋</a:t>
            </a:r>
            <a:r>
              <a:rPr lang="en-US" altLang="zh-TW" sz="2400" dirty="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使用模式、動作</a:t>
            </a:r>
            <a:r>
              <a:rPr lang="en-US" altLang="zh-TW" sz="2400" dirty="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相結合</a:t>
            </a:r>
          </a:p>
          <a:p>
            <a:r>
              <a:rPr lang="zh-TW" altLang="en-US" sz="2400" dirty="0">
                <a:solidFill>
                  <a:schemeClr val="tx1">
                    <a:lumMod val="75000"/>
                    <a:lumOff val="25000"/>
                  </a:schemeClr>
                </a:solidFill>
                <a:latin typeface="Roboto Medium" charset="0"/>
                <a:ea typeface="Roboto Medium" charset="0"/>
                <a:cs typeface="Roboto Medium" charset="0"/>
              </a:rPr>
              <a:t>第三階更具象徵性與抽象性，是沒有實際形體</a:t>
            </a:r>
            <a:r>
              <a:rPr lang="zh-TW" altLang="en-US" sz="2400" dirty="0" smtClean="0">
                <a:solidFill>
                  <a:schemeClr val="tx1">
                    <a:lumMod val="75000"/>
                    <a:lumOff val="25000"/>
                  </a:schemeClr>
                </a:solidFill>
                <a:latin typeface="Roboto Medium" charset="0"/>
                <a:ea typeface="Roboto Medium" charset="0"/>
                <a:cs typeface="Roboto Medium" charset="0"/>
              </a:rPr>
              <a:t>的</a:t>
            </a:r>
            <a:endParaRPr lang="zh-TW" altLang="en-US" sz="2400" dirty="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2324675" cy="584775"/>
          </a:xfrm>
          <a:prstGeom prst="rect">
            <a:avLst/>
          </a:prstGeom>
          <a:noFill/>
        </p:spPr>
        <p:txBody>
          <a:bodyPr wrap="none" rtlCol="0">
            <a:spAutoFit/>
          </a:bodyPr>
          <a:lstStyle/>
          <a:p>
            <a:r>
              <a:rPr lang="en-US" altLang="zh-TW" sz="3200" dirty="0">
                <a:solidFill>
                  <a:srgbClr val="FF9F1B"/>
                </a:solidFill>
                <a:latin typeface="Nexa Bold" charset="0"/>
                <a:ea typeface="Nexa Bold" charset="0"/>
                <a:cs typeface="Nexa Bold" charset="0"/>
              </a:rPr>
              <a:t>Introduction</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pic>
        <p:nvPicPr>
          <p:cNvPr id="6" name="Picture 2"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0010" y="1172093"/>
            <a:ext cx="6558290" cy="3639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6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902560" y="1258047"/>
            <a:ext cx="11086240" cy="4893647"/>
          </a:xfrm>
          <a:prstGeom prst="rect">
            <a:avLst/>
          </a:prstGeom>
        </p:spPr>
        <p:txBody>
          <a:bodyPr wrap="square">
            <a:spAutoFit/>
          </a:bodyPr>
          <a:lstStyle/>
          <a:p>
            <a:r>
              <a:rPr lang="zh-TW" altLang="en-US" sz="2400" dirty="0" smtClean="0">
                <a:solidFill>
                  <a:schemeClr val="tx1">
                    <a:lumMod val="75000"/>
                    <a:lumOff val="25000"/>
                  </a:schemeClr>
                </a:solidFill>
                <a:latin typeface="Roboto Medium" charset="0"/>
                <a:ea typeface="Roboto Medium" charset="0"/>
                <a:cs typeface="Roboto Medium" charset="0"/>
              </a:rPr>
              <a:t>在</a:t>
            </a:r>
            <a:r>
              <a:rPr lang="zh-TW" altLang="en-US" sz="2400" dirty="0">
                <a:solidFill>
                  <a:schemeClr val="tx1">
                    <a:lumMod val="75000"/>
                    <a:lumOff val="25000"/>
                  </a:schemeClr>
                </a:solidFill>
                <a:latin typeface="Roboto Medium" charset="0"/>
                <a:ea typeface="Roboto Medium" charset="0"/>
                <a:cs typeface="Roboto Medium" charset="0"/>
              </a:rPr>
              <a:t>智力</a:t>
            </a:r>
            <a:r>
              <a:rPr lang="zh-TW" altLang="en-US" sz="2400" dirty="0" smtClean="0">
                <a:solidFill>
                  <a:schemeClr val="tx1">
                    <a:lumMod val="75000"/>
                    <a:lumOff val="25000"/>
                  </a:schemeClr>
                </a:solidFill>
                <a:latin typeface="Roboto Medium" charset="0"/>
                <a:ea typeface="Roboto Medium" charset="0"/>
                <a:cs typeface="Roboto Medium" charset="0"/>
              </a:rPr>
              <a:t>障礙患者中</a:t>
            </a:r>
            <a:r>
              <a:rPr lang="zh-TW" altLang="en-US" sz="2400" dirty="0">
                <a:solidFill>
                  <a:schemeClr val="tx1">
                    <a:lumMod val="75000"/>
                    <a:lumOff val="25000"/>
                  </a:schemeClr>
                </a:solidFill>
                <a:latin typeface="Roboto Medium" charset="0"/>
                <a:ea typeface="Roboto Medium" charset="0"/>
                <a:cs typeface="Roboto Medium" charset="0"/>
              </a:rPr>
              <a:t>，很</a:t>
            </a:r>
            <a:r>
              <a:rPr lang="zh-TW" altLang="en-US" sz="2400" dirty="0" smtClean="0">
                <a:solidFill>
                  <a:schemeClr val="tx1">
                    <a:lumMod val="75000"/>
                    <a:lumOff val="25000"/>
                  </a:schemeClr>
                </a:solidFill>
                <a:latin typeface="Roboto Medium" charset="0"/>
                <a:ea typeface="Roboto Medium" charset="0"/>
                <a:cs typeface="Roboto Medium" charset="0"/>
              </a:rPr>
              <a:t>難找到具有相同病理學</a:t>
            </a:r>
            <a:r>
              <a:rPr lang="en-US" altLang="zh-TW" sz="2400" dirty="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pathology)</a:t>
            </a:r>
            <a:r>
              <a:rPr lang="zh-TW" altLang="en-US" sz="2400" dirty="0" smtClean="0">
                <a:solidFill>
                  <a:schemeClr val="tx1">
                    <a:lumMod val="75000"/>
                    <a:lumOff val="25000"/>
                  </a:schemeClr>
                </a:solidFill>
                <a:latin typeface="Roboto Medium" charset="0"/>
                <a:ea typeface="Roboto Medium" charset="0"/>
                <a:cs typeface="Roboto Medium" charset="0"/>
              </a:rPr>
              <a:t>的群體，因為多數具有多種病理與不同的嚴重程度。因此找來的受測者為識字程度接近相同與網路使用技術相當的群體。</a:t>
            </a:r>
            <a:endParaRPr lang="zh-TW" altLang="en-US" sz="2400" dirty="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有</a:t>
            </a:r>
            <a:r>
              <a:rPr lang="en-US" altLang="zh-TW" sz="2400" dirty="0" smtClean="0">
                <a:solidFill>
                  <a:schemeClr val="tx1">
                    <a:lumMod val="75000"/>
                    <a:lumOff val="25000"/>
                  </a:schemeClr>
                </a:solidFill>
                <a:latin typeface="Roboto Medium" charset="0"/>
                <a:ea typeface="Roboto Medium" charset="0"/>
                <a:cs typeface="Roboto Medium" charset="0"/>
              </a:rPr>
              <a:t>20</a:t>
            </a:r>
            <a:r>
              <a:rPr lang="zh-TW" altLang="en-US" sz="2400" dirty="0" smtClean="0">
                <a:solidFill>
                  <a:schemeClr val="tx1">
                    <a:lumMod val="75000"/>
                    <a:lumOff val="25000"/>
                  </a:schemeClr>
                </a:solidFill>
                <a:latin typeface="Roboto Medium" charset="0"/>
                <a:ea typeface="Roboto Medium" charset="0"/>
                <a:cs typeface="Roboto Medium" charset="0"/>
              </a:rPr>
              <a:t>名受測者參與實驗，</a:t>
            </a:r>
            <a:r>
              <a:rPr lang="zh-TW" altLang="en-US" sz="2400" dirty="0">
                <a:solidFill>
                  <a:schemeClr val="tx1">
                    <a:lumMod val="75000"/>
                    <a:lumOff val="25000"/>
                  </a:schemeClr>
                </a:solidFill>
                <a:latin typeface="Roboto Medium" charset="0"/>
                <a:ea typeface="Roboto Medium" charset="0"/>
                <a:cs typeface="Roboto Medium" charset="0"/>
              </a:rPr>
              <a:t>年齡介於</a:t>
            </a:r>
            <a:r>
              <a:rPr lang="en-US" altLang="zh-TW" sz="2400" dirty="0">
                <a:solidFill>
                  <a:schemeClr val="tx1">
                    <a:lumMod val="75000"/>
                    <a:lumOff val="25000"/>
                  </a:schemeClr>
                </a:solidFill>
                <a:latin typeface="Roboto Medium" charset="0"/>
                <a:ea typeface="Roboto Medium" charset="0"/>
                <a:cs typeface="Roboto Medium" charset="0"/>
              </a:rPr>
              <a:t>22</a:t>
            </a:r>
            <a:r>
              <a:rPr lang="zh-TW" altLang="en-US" sz="2400" dirty="0">
                <a:solidFill>
                  <a:schemeClr val="tx1">
                    <a:lumMod val="75000"/>
                    <a:lumOff val="25000"/>
                  </a:schemeClr>
                </a:solidFill>
                <a:latin typeface="Roboto Medium" charset="0"/>
                <a:ea typeface="Roboto Medium" charset="0"/>
                <a:cs typeface="Roboto Medium" charset="0"/>
              </a:rPr>
              <a:t>至</a:t>
            </a:r>
            <a:r>
              <a:rPr lang="en-US" altLang="zh-TW" sz="2400" dirty="0">
                <a:solidFill>
                  <a:schemeClr val="tx1">
                    <a:lumMod val="75000"/>
                    <a:lumOff val="25000"/>
                  </a:schemeClr>
                </a:solidFill>
                <a:latin typeface="Roboto Medium" charset="0"/>
                <a:ea typeface="Roboto Medium" charset="0"/>
                <a:cs typeface="Roboto Medium" charset="0"/>
              </a:rPr>
              <a:t>49</a:t>
            </a:r>
            <a:r>
              <a:rPr lang="zh-TW" altLang="en-US" sz="2400" dirty="0">
                <a:solidFill>
                  <a:schemeClr val="tx1">
                    <a:lumMod val="75000"/>
                    <a:lumOff val="25000"/>
                  </a:schemeClr>
                </a:solidFill>
                <a:latin typeface="Roboto Medium" charset="0"/>
                <a:ea typeface="Roboto Medium" charset="0"/>
                <a:cs typeface="Roboto Medium" charset="0"/>
              </a:rPr>
              <a:t>歲</a:t>
            </a:r>
            <a:r>
              <a:rPr lang="zh-TW" altLang="en-US" sz="2400" dirty="0" smtClean="0">
                <a:solidFill>
                  <a:schemeClr val="tx1">
                    <a:lumMod val="75000"/>
                    <a:lumOff val="25000"/>
                  </a:schemeClr>
                </a:solidFill>
                <a:latin typeface="Roboto Medium" charset="0"/>
                <a:ea typeface="Roboto Medium" charset="0"/>
                <a:cs typeface="Roboto Medium" charset="0"/>
              </a:rPr>
              <a:t>之間，</a:t>
            </a:r>
            <a:r>
              <a:rPr lang="en-US" altLang="zh-TW" sz="2400" dirty="0">
                <a:solidFill>
                  <a:schemeClr val="tx1">
                    <a:lumMod val="75000"/>
                    <a:lumOff val="25000"/>
                  </a:schemeClr>
                </a:solidFill>
                <a:latin typeface="Roboto Medium" charset="0"/>
                <a:ea typeface="Roboto Medium" charset="0"/>
                <a:cs typeface="Roboto Medium" charset="0"/>
              </a:rPr>
              <a:t> 8</a:t>
            </a:r>
            <a:r>
              <a:rPr lang="zh-TW" altLang="en-US" sz="2400" dirty="0">
                <a:solidFill>
                  <a:schemeClr val="tx1">
                    <a:lumMod val="75000"/>
                    <a:lumOff val="25000"/>
                  </a:schemeClr>
                </a:solidFill>
                <a:latin typeface="Roboto Medium" charset="0"/>
                <a:ea typeface="Roboto Medium" charset="0"/>
                <a:cs typeface="Roboto Medium" charset="0"/>
              </a:rPr>
              <a:t>名女性和</a:t>
            </a:r>
            <a:r>
              <a:rPr lang="en-US" altLang="zh-TW" sz="2400" dirty="0">
                <a:solidFill>
                  <a:schemeClr val="tx1">
                    <a:lumMod val="75000"/>
                    <a:lumOff val="25000"/>
                  </a:schemeClr>
                </a:solidFill>
                <a:latin typeface="Roboto Medium" charset="0"/>
                <a:ea typeface="Roboto Medium" charset="0"/>
                <a:cs typeface="Roboto Medium" charset="0"/>
              </a:rPr>
              <a:t>12</a:t>
            </a:r>
            <a:r>
              <a:rPr lang="zh-TW" altLang="en-US" sz="2400" dirty="0">
                <a:solidFill>
                  <a:schemeClr val="tx1">
                    <a:lumMod val="75000"/>
                    <a:lumOff val="25000"/>
                  </a:schemeClr>
                </a:solidFill>
                <a:latin typeface="Roboto Medium" charset="0"/>
                <a:ea typeface="Roboto Medium" charset="0"/>
                <a:cs typeface="Roboto Medium" charset="0"/>
              </a:rPr>
              <a:t>名男性</a:t>
            </a:r>
            <a:endParaRPr lang="en-US" altLang="zh-TW" sz="2400" dirty="0">
              <a:solidFill>
                <a:schemeClr val="tx1">
                  <a:lumMod val="75000"/>
                  <a:lumOff val="25000"/>
                </a:schemeClr>
              </a:solidFill>
              <a:latin typeface="Roboto Medium" charset="0"/>
              <a:ea typeface="Roboto Medium" charset="0"/>
              <a:cs typeface="Roboto Medium" charset="0"/>
            </a:endParaRPr>
          </a:p>
          <a:p>
            <a:endParaRPr lang="zh-TW" altLang="en-US" sz="2400" dirty="0">
              <a:solidFill>
                <a:schemeClr val="tx1">
                  <a:lumMod val="75000"/>
                  <a:lumOff val="25000"/>
                </a:schemeClr>
              </a:solidFill>
              <a:latin typeface="Roboto Medium" charset="0"/>
              <a:ea typeface="Roboto Medium" charset="0"/>
              <a:cs typeface="Roboto Medium" charset="0"/>
            </a:endParaRPr>
          </a:p>
          <a:p>
            <a:r>
              <a:rPr lang="zh-TW" altLang="en-US" sz="2400" dirty="0">
                <a:solidFill>
                  <a:schemeClr val="tx1">
                    <a:lumMod val="75000"/>
                    <a:lumOff val="25000"/>
                  </a:schemeClr>
                </a:solidFill>
                <a:latin typeface="Roboto Medium" charset="0"/>
                <a:ea typeface="Roboto Medium" charset="0"/>
                <a:cs typeface="Roboto Medium" charset="0"/>
              </a:rPr>
              <a:t>受測者</a:t>
            </a:r>
            <a:r>
              <a:rPr lang="zh-TW" altLang="en-US" sz="2400" dirty="0" smtClean="0">
                <a:solidFill>
                  <a:schemeClr val="tx1">
                    <a:lumMod val="75000"/>
                    <a:lumOff val="25000"/>
                  </a:schemeClr>
                </a:solidFill>
                <a:latin typeface="Roboto Medium" charset="0"/>
                <a:ea typeface="Roboto Medium" charset="0"/>
                <a:cs typeface="Roboto Medium" charset="0"/>
              </a:rPr>
              <a:t>由</a:t>
            </a:r>
            <a:r>
              <a:rPr lang="zh-TW" altLang="en-US" sz="2400" dirty="0">
                <a:solidFill>
                  <a:schemeClr val="tx1">
                    <a:lumMod val="75000"/>
                    <a:lumOff val="25000"/>
                  </a:schemeClr>
                </a:solidFill>
                <a:latin typeface="Roboto Medium" charset="0"/>
                <a:ea typeface="Roboto Medium" charset="0"/>
                <a:cs typeface="Roboto Medium" charset="0"/>
              </a:rPr>
              <a:t>特殊教育老師和心理學家</a:t>
            </a:r>
            <a:r>
              <a:rPr lang="zh-TW" altLang="en-US" sz="2400" dirty="0" smtClean="0">
                <a:solidFill>
                  <a:schemeClr val="tx1">
                    <a:lumMod val="75000"/>
                    <a:lumOff val="25000"/>
                  </a:schemeClr>
                </a:solidFill>
                <a:latin typeface="Roboto Medium" charset="0"/>
                <a:ea typeface="Roboto Medium" charset="0"/>
                <a:cs typeface="Roboto Medium" charset="0"/>
              </a:rPr>
              <a:t>選出。</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a:solidFill>
                <a:schemeClr val="tx1">
                  <a:lumMod val="75000"/>
                  <a:lumOff val="25000"/>
                </a:schemeClr>
              </a:solidFill>
              <a:latin typeface="Roboto Medium" charset="0"/>
              <a:ea typeface="Roboto Medium" charset="0"/>
              <a:cs typeface="Roboto Medium" charset="0"/>
            </a:endParaRPr>
          </a:p>
          <a:p>
            <a:r>
              <a:rPr lang="en-US" altLang="zh-TW" sz="2400" dirty="0" smtClean="0">
                <a:solidFill>
                  <a:schemeClr val="tx1">
                    <a:lumMod val="75000"/>
                    <a:lumOff val="25000"/>
                  </a:schemeClr>
                </a:solidFill>
                <a:latin typeface="Roboto Medium" charset="0"/>
                <a:ea typeface="Roboto Medium" charset="0"/>
                <a:cs typeface="Roboto Medium" charset="0"/>
              </a:rPr>
              <a:t>15</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zh-TW" altLang="en-US" sz="2400" dirty="0">
                <a:solidFill>
                  <a:schemeClr val="tx1">
                    <a:lumMod val="75000"/>
                    <a:lumOff val="25000"/>
                  </a:schemeClr>
                </a:solidFill>
                <a:latin typeface="Roboto Medium" charset="0"/>
                <a:ea typeface="Roboto Medium" charset="0"/>
                <a:cs typeface="Roboto Medium" charset="0"/>
              </a:rPr>
              <a:t>具有幼兒園的識字水平</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5</a:t>
            </a:r>
            <a:r>
              <a:rPr lang="zh-TW" altLang="en-US" sz="2400" dirty="0" smtClean="0">
                <a:solidFill>
                  <a:schemeClr val="tx1">
                    <a:lumMod val="75000"/>
                    <a:lumOff val="25000"/>
                  </a:schemeClr>
                </a:solidFill>
                <a:latin typeface="Roboto Medium" charset="0"/>
                <a:ea typeface="Roboto Medium" charset="0"/>
                <a:cs typeface="Roboto Medium" charset="0"/>
              </a:rPr>
              <a:t>名</a:t>
            </a:r>
            <a:r>
              <a:rPr lang="zh-TW" altLang="en-US" sz="2400" dirty="0">
                <a:solidFill>
                  <a:schemeClr val="tx1">
                    <a:lumMod val="75000"/>
                    <a:lumOff val="25000"/>
                  </a:schemeClr>
                </a:solidFill>
                <a:latin typeface="Roboto Medium" charset="0"/>
                <a:ea typeface="Roboto Medium" charset="0"/>
                <a:cs typeface="Roboto Medium" charset="0"/>
              </a:rPr>
              <a:t>具有小學一年級和二年級之間</a:t>
            </a:r>
            <a:r>
              <a:rPr lang="zh-TW" altLang="en-US" sz="2400" dirty="0" smtClean="0">
                <a:solidFill>
                  <a:schemeClr val="tx1">
                    <a:lumMod val="75000"/>
                    <a:lumOff val="25000"/>
                  </a:schemeClr>
                </a:solidFill>
                <a:latin typeface="Roboto Medium" charset="0"/>
                <a:ea typeface="Roboto Medium" charset="0"/>
                <a:cs typeface="Roboto Medium" charset="0"/>
              </a:rPr>
              <a:t>的識字水平</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a:solidFill>
                  <a:schemeClr val="tx1">
                    <a:lumMod val="75000"/>
                    <a:lumOff val="25000"/>
                  </a:schemeClr>
                </a:solidFill>
                <a:latin typeface="Roboto Medium" charset="0"/>
                <a:ea typeface="Roboto Medium" charset="0"/>
                <a:cs typeface="Roboto Medium" charset="0"/>
              </a:rPr>
              <a:t>葡萄牙教育</a:t>
            </a:r>
            <a:r>
              <a:rPr lang="zh-TW" altLang="en-US" sz="2400" dirty="0" smtClean="0">
                <a:solidFill>
                  <a:schemeClr val="tx1">
                    <a:lumMod val="75000"/>
                    <a:lumOff val="25000"/>
                  </a:schemeClr>
                </a:solidFill>
                <a:latin typeface="Roboto Medium" charset="0"/>
                <a:ea typeface="Roboto Medium" charset="0"/>
                <a:cs typeface="Roboto Medium" charset="0"/>
              </a:rPr>
              <a:t>系統定義</a:t>
            </a:r>
            <a:r>
              <a:rPr lang="en-US" altLang="zh-TW" sz="2400" dirty="0" smtClean="0">
                <a:solidFill>
                  <a:schemeClr val="tx1">
                    <a:lumMod val="75000"/>
                    <a:lumOff val="25000"/>
                  </a:schemeClr>
                </a:solidFill>
                <a:latin typeface="Roboto Medium" charset="0"/>
                <a:ea typeface="Roboto Medium" charset="0"/>
                <a:cs typeface="Roboto Medium" charset="0"/>
              </a:rPr>
              <a:t>)</a:t>
            </a:r>
            <a:r>
              <a:rPr lang="zh-TW" altLang="en-US" sz="2400" dirty="0" smtClean="0">
                <a:solidFill>
                  <a:schemeClr val="tx1">
                    <a:lumMod val="75000"/>
                    <a:lumOff val="25000"/>
                  </a:schemeClr>
                </a:solidFill>
                <a:latin typeface="Roboto Medium" charset="0"/>
                <a:ea typeface="Roboto Medium" charset="0"/>
                <a:cs typeface="Roboto Medium" charset="0"/>
              </a:rPr>
              <a:t>。</a:t>
            </a:r>
            <a:r>
              <a:rPr lang="en-US" altLang="zh-TW" sz="2400" dirty="0" smtClean="0">
                <a:solidFill>
                  <a:schemeClr val="tx1">
                    <a:lumMod val="75000"/>
                    <a:lumOff val="25000"/>
                  </a:schemeClr>
                </a:solidFill>
                <a:latin typeface="Roboto Medium" charset="0"/>
                <a:ea typeface="Roboto Medium" charset="0"/>
                <a:cs typeface="Roboto Medium" charset="0"/>
              </a:rPr>
              <a:t>7</a:t>
            </a:r>
            <a:r>
              <a:rPr lang="zh-TW" altLang="en-US" sz="2400" dirty="0" smtClean="0">
                <a:solidFill>
                  <a:schemeClr val="tx1">
                    <a:lumMod val="75000"/>
                    <a:lumOff val="25000"/>
                  </a:schemeClr>
                </a:solidFill>
                <a:latin typeface="Roboto Medium" charset="0"/>
                <a:ea typeface="Roboto Medium" charset="0"/>
                <a:cs typeface="Roboto Medium" charset="0"/>
              </a:rPr>
              <a:t>名受測者</a:t>
            </a:r>
            <a:r>
              <a:rPr lang="zh-TW" altLang="en-US" sz="2400" dirty="0">
                <a:solidFill>
                  <a:schemeClr val="tx1">
                    <a:lumMod val="75000"/>
                    <a:lumOff val="25000"/>
                  </a:schemeClr>
                </a:solidFill>
                <a:latin typeface="Roboto Medium" charset="0"/>
                <a:ea typeface="Roboto Medium" charset="0"/>
                <a:cs typeface="Roboto Medium" charset="0"/>
              </a:rPr>
              <a:t>具有與第一和第二年級相對應的寫作和閱讀</a:t>
            </a:r>
            <a:r>
              <a:rPr lang="zh-TW" altLang="en-US" sz="2400" dirty="0" smtClean="0">
                <a:solidFill>
                  <a:schemeClr val="tx1">
                    <a:lumMod val="75000"/>
                    <a:lumOff val="25000"/>
                  </a:schemeClr>
                </a:solidFill>
                <a:latin typeface="Roboto Medium" charset="0"/>
                <a:ea typeface="Roboto Medium" charset="0"/>
                <a:cs typeface="Roboto Medium" charset="0"/>
              </a:rPr>
              <a:t>技能，</a:t>
            </a:r>
            <a:r>
              <a:rPr lang="zh-TW" altLang="en-US" sz="2400" dirty="0">
                <a:solidFill>
                  <a:schemeClr val="tx1">
                    <a:lumMod val="75000"/>
                    <a:lumOff val="25000"/>
                  </a:schemeClr>
                </a:solidFill>
                <a:latin typeface="Roboto Medium" charset="0"/>
                <a:ea typeface="Roboto Medium" charset="0"/>
                <a:cs typeface="Roboto Medium" charset="0"/>
              </a:rPr>
              <a:t>其他人只能</a:t>
            </a:r>
            <a:r>
              <a:rPr lang="zh-TW" altLang="en-US" sz="2400" dirty="0" smtClean="0">
                <a:solidFill>
                  <a:schemeClr val="tx1">
                    <a:lumMod val="75000"/>
                    <a:lumOff val="25000"/>
                  </a:schemeClr>
                </a:solidFill>
                <a:latin typeface="Roboto Medium" charset="0"/>
                <a:ea typeface="Roboto Medium" charset="0"/>
                <a:cs typeface="Roboto Medium" charset="0"/>
              </a:rPr>
              <a:t>自己</a:t>
            </a:r>
            <a:r>
              <a:rPr lang="zh-TW" altLang="en-US" sz="2400" dirty="0">
                <a:solidFill>
                  <a:schemeClr val="tx1">
                    <a:lumMod val="75000"/>
                    <a:lumOff val="25000"/>
                  </a:schemeClr>
                </a:solidFill>
                <a:latin typeface="Roboto Medium" charset="0"/>
                <a:ea typeface="Roboto Medium" charset="0"/>
                <a:cs typeface="Roboto Medium" charset="0"/>
              </a:rPr>
              <a:t>辨識</a:t>
            </a:r>
            <a:r>
              <a:rPr lang="zh-TW" altLang="en-US" sz="2400" dirty="0" smtClean="0">
                <a:solidFill>
                  <a:schemeClr val="tx1">
                    <a:lumMod val="75000"/>
                    <a:lumOff val="25000"/>
                  </a:schemeClr>
                </a:solidFill>
                <a:latin typeface="Roboto Medium" charset="0"/>
                <a:ea typeface="Roboto Medium" charset="0"/>
                <a:cs typeface="Roboto Medium" charset="0"/>
              </a:rPr>
              <a:t>和</a:t>
            </a:r>
            <a:r>
              <a:rPr lang="zh-TW" altLang="en-US" sz="2400" dirty="0">
                <a:solidFill>
                  <a:schemeClr val="tx1">
                    <a:lumMod val="75000"/>
                    <a:lumOff val="25000"/>
                  </a:schemeClr>
                </a:solidFill>
                <a:latin typeface="Roboto Medium" charset="0"/>
                <a:ea typeface="Roboto Medium" charset="0"/>
                <a:cs typeface="Roboto Medium" charset="0"/>
              </a:rPr>
              <a:t>寫下</a:t>
            </a:r>
            <a:r>
              <a:rPr lang="zh-TW" altLang="en-US" sz="2400" dirty="0" smtClean="0">
                <a:solidFill>
                  <a:schemeClr val="tx1">
                    <a:lumMod val="75000"/>
                    <a:lumOff val="25000"/>
                  </a:schemeClr>
                </a:solidFill>
                <a:latin typeface="Roboto Medium" charset="0"/>
                <a:ea typeface="Roboto Medium" charset="0"/>
                <a:cs typeface="Roboto Medium" charset="0"/>
              </a:rPr>
              <a:t>他們自己的</a:t>
            </a:r>
            <a:r>
              <a:rPr lang="zh-TW" altLang="en-US" sz="2400" dirty="0">
                <a:solidFill>
                  <a:schemeClr val="tx1">
                    <a:lumMod val="75000"/>
                    <a:lumOff val="25000"/>
                  </a:schemeClr>
                </a:solidFill>
                <a:latin typeface="Roboto Medium" charset="0"/>
                <a:ea typeface="Roboto Medium" charset="0"/>
                <a:cs typeface="Roboto Medium" charset="0"/>
              </a:rPr>
              <a:t>名字並識別</a:t>
            </a:r>
            <a:r>
              <a:rPr lang="zh-TW" altLang="en-US" sz="2400" dirty="0" smtClean="0">
                <a:solidFill>
                  <a:schemeClr val="tx1">
                    <a:lumMod val="75000"/>
                    <a:lumOff val="25000"/>
                  </a:schemeClr>
                </a:solidFill>
                <a:latin typeface="Roboto Medium" charset="0"/>
                <a:ea typeface="Roboto Medium" charset="0"/>
                <a:cs typeface="Roboto Medium" charset="0"/>
              </a:rPr>
              <a:t>所有字母。</a:t>
            </a:r>
            <a:endParaRPr lang="en-US" altLang="zh-TW" sz="2400" dirty="0" smtClean="0">
              <a:solidFill>
                <a:schemeClr val="tx1">
                  <a:lumMod val="75000"/>
                  <a:lumOff val="25000"/>
                </a:schemeClr>
              </a:solidFill>
              <a:latin typeface="Roboto Medium" charset="0"/>
              <a:ea typeface="Roboto Medium" charset="0"/>
              <a:cs typeface="Roboto Medium" charset="0"/>
            </a:endParaRPr>
          </a:p>
          <a:p>
            <a:endParaRPr lang="en-US" altLang="zh-TW" sz="2400" dirty="0" smtClean="0">
              <a:solidFill>
                <a:schemeClr val="tx1">
                  <a:lumMod val="75000"/>
                  <a:lumOff val="25000"/>
                </a:schemeClr>
              </a:solidFill>
              <a:latin typeface="Roboto Medium" charset="0"/>
              <a:ea typeface="Roboto Medium" charset="0"/>
              <a:cs typeface="Roboto Medium" charset="0"/>
            </a:endParaRPr>
          </a:p>
          <a:p>
            <a:r>
              <a:rPr lang="zh-TW" altLang="en-US" sz="2400" dirty="0" smtClean="0">
                <a:solidFill>
                  <a:schemeClr val="tx1">
                    <a:lumMod val="75000"/>
                    <a:lumOff val="25000"/>
                  </a:schemeClr>
                </a:solidFill>
                <a:latin typeface="Roboto Medium" charset="0"/>
                <a:ea typeface="Roboto Medium" charset="0"/>
                <a:cs typeface="Roboto Medium" charset="0"/>
              </a:rPr>
              <a:t>此外二十名受測者能自主完成衛生、飲食與其他日常活動。</a:t>
            </a:r>
            <a:endParaRPr lang="en-US" altLang="zh-TW" sz="2400" dirty="0" smtClean="0">
              <a:solidFill>
                <a:schemeClr val="tx1">
                  <a:lumMod val="75000"/>
                  <a:lumOff val="25000"/>
                </a:schemeClr>
              </a:solidFill>
              <a:latin typeface="Roboto Medium" charset="0"/>
              <a:ea typeface="Roboto Medium" charset="0"/>
              <a:cs typeface="Roboto Medium" charset="0"/>
            </a:endParaRPr>
          </a:p>
        </p:txBody>
      </p:sp>
      <p:sp>
        <p:nvSpPr>
          <p:cNvPr id="17" name="TextBox 16"/>
          <p:cNvSpPr txBox="1"/>
          <p:nvPr/>
        </p:nvSpPr>
        <p:spPr>
          <a:xfrm>
            <a:off x="902560" y="587318"/>
            <a:ext cx="3509294" cy="584775"/>
          </a:xfrm>
          <a:prstGeom prst="rect">
            <a:avLst/>
          </a:prstGeom>
          <a:noFill/>
        </p:spPr>
        <p:txBody>
          <a:bodyPr wrap="none" rtlCol="0">
            <a:spAutoFit/>
          </a:bodyPr>
          <a:lstStyle/>
          <a:p>
            <a:r>
              <a:rPr lang="en-US" altLang="zh-TW" sz="3200" dirty="0" smtClean="0">
                <a:solidFill>
                  <a:srgbClr val="FF9F1B"/>
                </a:solidFill>
                <a:latin typeface="Nexa Bold" charset="0"/>
                <a:ea typeface="Nexa Bold" charset="0"/>
                <a:cs typeface="Nexa Bold" charset="0"/>
              </a:rPr>
              <a:t>Methods </a:t>
            </a:r>
            <a:r>
              <a:rPr lang="en-US" altLang="zh-TW" sz="3200" dirty="0">
                <a:solidFill>
                  <a:srgbClr val="FF9F1B"/>
                </a:solidFill>
                <a:latin typeface="Nexa Bold" charset="0"/>
                <a:ea typeface="Nexa Bold" charset="0"/>
                <a:cs typeface="Nexa Bold" charset="0"/>
              </a:rPr>
              <a:t>- Sample</a:t>
            </a:r>
            <a:endParaRPr lang="en-US" sz="3200" dirty="0">
              <a:solidFill>
                <a:schemeClr val="tx1">
                  <a:lumMod val="75000"/>
                  <a:lumOff val="25000"/>
                </a:schemeClr>
              </a:solidFill>
              <a:latin typeface="Nexa Bold" charset="0"/>
              <a:ea typeface="Nexa Bold" charset="0"/>
              <a:cs typeface="Nexa Bold" charset="0"/>
            </a:endParaRPr>
          </a:p>
        </p:txBody>
      </p:sp>
      <p:sp>
        <p:nvSpPr>
          <p:cNvPr id="20" name="Freeform 19"/>
          <p:cNvSpPr>
            <a:spLocks noChangeArrowheads="1"/>
          </p:cNvSpPr>
          <p:nvPr/>
        </p:nvSpPr>
        <p:spPr bwMode="auto">
          <a:xfrm>
            <a:off x="537406" y="501364"/>
            <a:ext cx="365154" cy="407098"/>
          </a:xfrm>
          <a:custGeom>
            <a:avLst/>
            <a:gdLst>
              <a:gd name="T0" fmla="*/ 6562 w 9250"/>
              <a:gd name="T1" fmla="*/ 813 h 10313"/>
              <a:gd name="T2" fmla="*/ 8874 w 9250"/>
              <a:gd name="T3" fmla="*/ 1313 h 10313"/>
              <a:gd name="T4" fmla="*/ 8874 w 9250"/>
              <a:gd name="T5" fmla="*/ 1531 h 10313"/>
              <a:gd name="T6" fmla="*/ 7593 w 9250"/>
              <a:gd name="T7" fmla="*/ 1406 h 10313"/>
              <a:gd name="T8" fmla="*/ 4999 w 9250"/>
              <a:gd name="T9" fmla="*/ 1781 h 10313"/>
              <a:gd name="T10" fmla="*/ 3938 w 9250"/>
              <a:gd name="T11" fmla="*/ 4438 h 10313"/>
              <a:gd name="T12" fmla="*/ 2406 w 9250"/>
              <a:gd name="T13" fmla="*/ 7624 h 10313"/>
              <a:gd name="T14" fmla="*/ 2000 w 9250"/>
              <a:gd name="T15" fmla="*/ 9187 h 10313"/>
              <a:gd name="T16" fmla="*/ 3219 w 9250"/>
              <a:gd name="T17" fmla="*/ 8280 h 10313"/>
              <a:gd name="T18" fmla="*/ 4375 w 9250"/>
              <a:gd name="T19" fmla="*/ 6562 h 10313"/>
              <a:gd name="T20" fmla="*/ 5030 w 9250"/>
              <a:gd name="T21" fmla="*/ 5468 h 10313"/>
              <a:gd name="T22" fmla="*/ 5280 w 9250"/>
              <a:gd name="T23" fmla="*/ 5343 h 10313"/>
              <a:gd name="T24" fmla="*/ 5030 w 9250"/>
              <a:gd name="T25" fmla="*/ 5999 h 10313"/>
              <a:gd name="T26" fmla="*/ 3313 w 9250"/>
              <a:gd name="T27" fmla="*/ 8749 h 10313"/>
              <a:gd name="T28" fmla="*/ 1813 w 9250"/>
              <a:gd name="T29" fmla="*/ 10312 h 10313"/>
              <a:gd name="T30" fmla="*/ 750 w 9250"/>
              <a:gd name="T31" fmla="*/ 9780 h 10313"/>
              <a:gd name="T32" fmla="*/ 0 w 9250"/>
              <a:gd name="T33" fmla="*/ 8968 h 10313"/>
              <a:gd name="T34" fmla="*/ 625 w 9250"/>
              <a:gd name="T35" fmla="*/ 7249 h 10313"/>
              <a:gd name="T36" fmla="*/ 1969 w 9250"/>
              <a:gd name="T37" fmla="*/ 4500 h 10313"/>
              <a:gd name="T38" fmla="*/ 3250 w 9250"/>
              <a:gd name="T39" fmla="*/ 1906 h 10313"/>
              <a:gd name="T40" fmla="*/ 1625 w 9250"/>
              <a:gd name="T41" fmla="*/ 1813 h 10313"/>
              <a:gd name="T42" fmla="*/ 969 w 9250"/>
              <a:gd name="T43" fmla="*/ 1188 h 10313"/>
              <a:gd name="T44" fmla="*/ 1063 w 9250"/>
              <a:gd name="T45" fmla="*/ 688 h 10313"/>
              <a:gd name="T46" fmla="*/ 1219 w 9250"/>
              <a:gd name="T47" fmla="*/ 563 h 10313"/>
              <a:gd name="T48" fmla="*/ 1437 w 9250"/>
              <a:gd name="T49" fmla="*/ 969 h 10313"/>
              <a:gd name="T50" fmla="*/ 2594 w 9250"/>
              <a:gd name="T51" fmla="*/ 1188 h 10313"/>
              <a:gd name="T52" fmla="*/ 3750 w 9250"/>
              <a:gd name="T53" fmla="*/ 594 h 10313"/>
              <a:gd name="T54" fmla="*/ 3656 w 9250"/>
              <a:gd name="T55" fmla="*/ 219 h 10313"/>
              <a:gd name="T56" fmla="*/ 3625 w 9250"/>
              <a:gd name="T57" fmla="*/ 31 h 10313"/>
              <a:gd name="T58" fmla="*/ 4250 w 9250"/>
              <a:gd name="T59" fmla="*/ 62 h 10313"/>
              <a:gd name="T60" fmla="*/ 4780 w 9250"/>
              <a:gd name="T61" fmla="*/ 531 h 10313"/>
              <a:gd name="T62" fmla="*/ 5124 w 9250"/>
              <a:gd name="T63" fmla="*/ 938 h 10313"/>
              <a:gd name="T64" fmla="*/ 5999 w 9250"/>
              <a:gd name="T65" fmla="*/ 844 h 10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50" h="10313">
                <a:moveTo>
                  <a:pt x="6562" y="813"/>
                </a:moveTo>
                <a:lnTo>
                  <a:pt x="6562" y="813"/>
                </a:lnTo>
                <a:cubicBezTo>
                  <a:pt x="7062" y="813"/>
                  <a:pt x="7530" y="875"/>
                  <a:pt x="7937" y="969"/>
                </a:cubicBezTo>
                <a:cubicBezTo>
                  <a:pt x="8312" y="1094"/>
                  <a:pt x="8624" y="1188"/>
                  <a:pt x="8874" y="1313"/>
                </a:cubicBezTo>
                <a:cubicBezTo>
                  <a:pt x="9093" y="1438"/>
                  <a:pt x="9218" y="1531"/>
                  <a:pt x="9218" y="1594"/>
                </a:cubicBezTo>
                <a:cubicBezTo>
                  <a:pt x="9249" y="1656"/>
                  <a:pt x="9124" y="1625"/>
                  <a:pt x="8874" y="1531"/>
                </a:cubicBezTo>
                <a:cubicBezTo>
                  <a:pt x="8655" y="1438"/>
                  <a:pt x="8437" y="1375"/>
                  <a:pt x="8249" y="1375"/>
                </a:cubicBezTo>
                <a:cubicBezTo>
                  <a:pt x="8062" y="1375"/>
                  <a:pt x="7843" y="1375"/>
                  <a:pt x="7593" y="1406"/>
                </a:cubicBezTo>
                <a:cubicBezTo>
                  <a:pt x="7312" y="1469"/>
                  <a:pt x="6999" y="1500"/>
                  <a:pt x="6593" y="1594"/>
                </a:cubicBezTo>
                <a:cubicBezTo>
                  <a:pt x="6187" y="1656"/>
                  <a:pt x="5655" y="1719"/>
                  <a:pt x="4999" y="1781"/>
                </a:cubicBezTo>
                <a:cubicBezTo>
                  <a:pt x="4968" y="2063"/>
                  <a:pt x="4843" y="2438"/>
                  <a:pt x="4624" y="2906"/>
                </a:cubicBezTo>
                <a:cubicBezTo>
                  <a:pt x="4438" y="3375"/>
                  <a:pt x="4188" y="3875"/>
                  <a:pt x="3938" y="4438"/>
                </a:cubicBezTo>
                <a:cubicBezTo>
                  <a:pt x="3656" y="4969"/>
                  <a:pt x="3406" y="5530"/>
                  <a:pt x="3125" y="6093"/>
                </a:cubicBezTo>
                <a:cubicBezTo>
                  <a:pt x="2844" y="6655"/>
                  <a:pt x="2594" y="7155"/>
                  <a:pt x="2406" y="7624"/>
                </a:cubicBezTo>
                <a:cubicBezTo>
                  <a:pt x="2188" y="8093"/>
                  <a:pt x="2031" y="8468"/>
                  <a:pt x="1938" y="8749"/>
                </a:cubicBezTo>
                <a:cubicBezTo>
                  <a:pt x="1875" y="9030"/>
                  <a:pt x="1875" y="9187"/>
                  <a:pt x="2000" y="9187"/>
                </a:cubicBezTo>
                <a:cubicBezTo>
                  <a:pt x="2188" y="9187"/>
                  <a:pt x="2375" y="9093"/>
                  <a:pt x="2594" y="8937"/>
                </a:cubicBezTo>
                <a:cubicBezTo>
                  <a:pt x="2781" y="8749"/>
                  <a:pt x="3000" y="8562"/>
                  <a:pt x="3219" y="8280"/>
                </a:cubicBezTo>
                <a:cubicBezTo>
                  <a:pt x="3406" y="8030"/>
                  <a:pt x="3625" y="7749"/>
                  <a:pt x="3844" y="7437"/>
                </a:cubicBezTo>
                <a:cubicBezTo>
                  <a:pt x="4031" y="7124"/>
                  <a:pt x="4219" y="6843"/>
                  <a:pt x="4375" y="6562"/>
                </a:cubicBezTo>
                <a:cubicBezTo>
                  <a:pt x="4563" y="6280"/>
                  <a:pt x="4687" y="6062"/>
                  <a:pt x="4811" y="5843"/>
                </a:cubicBezTo>
                <a:cubicBezTo>
                  <a:pt x="4905" y="5655"/>
                  <a:pt x="4999" y="5530"/>
                  <a:pt x="5030" y="5468"/>
                </a:cubicBezTo>
                <a:cubicBezTo>
                  <a:pt x="5062" y="5437"/>
                  <a:pt x="5124" y="5374"/>
                  <a:pt x="5155" y="5343"/>
                </a:cubicBezTo>
                <a:cubicBezTo>
                  <a:pt x="5218" y="5343"/>
                  <a:pt x="5249" y="5343"/>
                  <a:pt x="5280" y="5343"/>
                </a:cubicBezTo>
                <a:cubicBezTo>
                  <a:pt x="5312" y="5374"/>
                  <a:pt x="5312" y="5437"/>
                  <a:pt x="5280" y="5562"/>
                </a:cubicBezTo>
                <a:cubicBezTo>
                  <a:pt x="5218" y="5655"/>
                  <a:pt x="5155" y="5812"/>
                  <a:pt x="5030" y="5999"/>
                </a:cubicBezTo>
                <a:cubicBezTo>
                  <a:pt x="4749" y="6405"/>
                  <a:pt x="4469" y="6843"/>
                  <a:pt x="4188" y="7343"/>
                </a:cubicBezTo>
                <a:cubicBezTo>
                  <a:pt x="3906" y="7843"/>
                  <a:pt x="3594" y="8312"/>
                  <a:pt x="3313" y="8749"/>
                </a:cubicBezTo>
                <a:cubicBezTo>
                  <a:pt x="3031" y="9187"/>
                  <a:pt x="2750" y="9562"/>
                  <a:pt x="2500" y="9874"/>
                </a:cubicBezTo>
                <a:cubicBezTo>
                  <a:pt x="2250" y="10155"/>
                  <a:pt x="2000" y="10312"/>
                  <a:pt x="1813" y="10312"/>
                </a:cubicBezTo>
                <a:cubicBezTo>
                  <a:pt x="1719" y="10312"/>
                  <a:pt x="1562" y="10249"/>
                  <a:pt x="1344" y="10155"/>
                </a:cubicBezTo>
                <a:cubicBezTo>
                  <a:pt x="1156" y="10030"/>
                  <a:pt x="938" y="9905"/>
                  <a:pt x="750" y="9780"/>
                </a:cubicBezTo>
                <a:cubicBezTo>
                  <a:pt x="563" y="9624"/>
                  <a:pt x="375" y="9499"/>
                  <a:pt x="219" y="9343"/>
                </a:cubicBezTo>
                <a:cubicBezTo>
                  <a:pt x="94" y="9187"/>
                  <a:pt x="0" y="9062"/>
                  <a:pt x="0" y="8968"/>
                </a:cubicBezTo>
                <a:cubicBezTo>
                  <a:pt x="0" y="8843"/>
                  <a:pt x="63" y="8624"/>
                  <a:pt x="188" y="8312"/>
                </a:cubicBezTo>
                <a:cubicBezTo>
                  <a:pt x="281" y="7999"/>
                  <a:pt x="438" y="7655"/>
                  <a:pt x="625" y="7249"/>
                </a:cubicBezTo>
                <a:cubicBezTo>
                  <a:pt x="813" y="6843"/>
                  <a:pt x="1031" y="6405"/>
                  <a:pt x="1250" y="5937"/>
                </a:cubicBezTo>
                <a:cubicBezTo>
                  <a:pt x="1469" y="5468"/>
                  <a:pt x="1719" y="5000"/>
                  <a:pt x="1969" y="4500"/>
                </a:cubicBezTo>
                <a:cubicBezTo>
                  <a:pt x="2219" y="4031"/>
                  <a:pt x="2438" y="3563"/>
                  <a:pt x="2656" y="3125"/>
                </a:cubicBezTo>
                <a:cubicBezTo>
                  <a:pt x="2875" y="2688"/>
                  <a:pt x="3094" y="2281"/>
                  <a:pt x="3250" y="1906"/>
                </a:cubicBezTo>
                <a:cubicBezTo>
                  <a:pt x="2875" y="1938"/>
                  <a:pt x="2531" y="1938"/>
                  <a:pt x="2250" y="1938"/>
                </a:cubicBezTo>
                <a:cubicBezTo>
                  <a:pt x="1969" y="1906"/>
                  <a:pt x="1750" y="1875"/>
                  <a:pt x="1625" y="1813"/>
                </a:cubicBezTo>
                <a:cubicBezTo>
                  <a:pt x="1406" y="1750"/>
                  <a:pt x="1250" y="1625"/>
                  <a:pt x="1156" y="1531"/>
                </a:cubicBezTo>
                <a:cubicBezTo>
                  <a:pt x="1063" y="1406"/>
                  <a:pt x="1000" y="1313"/>
                  <a:pt x="969" y="1188"/>
                </a:cubicBezTo>
                <a:cubicBezTo>
                  <a:pt x="969" y="1094"/>
                  <a:pt x="969" y="1000"/>
                  <a:pt x="969" y="906"/>
                </a:cubicBezTo>
                <a:cubicBezTo>
                  <a:pt x="1000" y="844"/>
                  <a:pt x="1031" y="750"/>
                  <a:pt x="1063" y="688"/>
                </a:cubicBezTo>
                <a:cubicBezTo>
                  <a:pt x="1063" y="656"/>
                  <a:pt x="1094" y="625"/>
                  <a:pt x="1125" y="594"/>
                </a:cubicBezTo>
                <a:cubicBezTo>
                  <a:pt x="1156" y="594"/>
                  <a:pt x="1188" y="563"/>
                  <a:pt x="1219" y="563"/>
                </a:cubicBezTo>
                <a:cubicBezTo>
                  <a:pt x="1281" y="563"/>
                  <a:pt x="1313" y="563"/>
                  <a:pt x="1375" y="563"/>
                </a:cubicBezTo>
                <a:cubicBezTo>
                  <a:pt x="1313" y="750"/>
                  <a:pt x="1344" y="875"/>
                  <a:pt x="1437" y="969"/>
                </a:cubicBezTo>
                <a:cubicBezTo>
                  <a:pt x="1531" y="1063"/>
                  <a:pt x="1656" y="1125"/>
                  <a:pt x="1875" y="1156"/>
                </a:cubicBezTo>
                <a:cubicBezTo>
                  <a:pt x="2063" y="1188"/>
                  <a:pt x="2313" y="1219"/>
                  <a:pt x="2594" y="1188"/>
                </a:cubicBezTo>
                <a:cubicBezTo>
                  <a:pt x="2906" y="1188"/>
                  <a:pt x="3219" y="1156"/>
                  <a:pt x="3594" y="1125"/>
                </a:cubicBezTo>
                <a:cubicBezTo>
                  <a:pt x="3719" y="844"/>
                  <a:pt x="3750" y="688"/>
                  <a:pt x="3750" y="594"/>
                </a:cubicBezTo>
                <a:cubicBezTo>
                  <a:pt x="3750" y="500"/>
                  <a:pt x="3750" y="438"/>
                  <a:pt x="3719" y="375"/>
                </a:cubicBezTo>
                <a:cubicBezTo>
                  <a:pt x="3719" y="313"/>
                  <a:pt x="3688" y="250"/>
                  <a:pt x="3656" y="219"/>
                </a:cubicBezTo>
                <a:cubicBezTo>
                  <a:pt x="3625" y="156"/>
                  <a:pt x="3594" y="125"/>
                  <a:pt x="3563" y="94"/>
                </a:cubicBezTo>
                <a:cubicBezTo>
                  <a:pt x="3500" y="62"/>
                  <a:pt x="3531" y="31"/>
                  <a:pt x="3625" y="31"/>
                </a:cubicBezTo>
                <a:cubicBezTo>
                  <a:pt x="3719" y="0"/>
                  <a:pt x="3844" y="0"/>
                  <a:pt x="4000" y="0"/>
                </a:cubicBezTo>
                <a:cubicBezTo>
                  <a:pt x="4063" y="0"/>
                  <a:pt x="4156" y="31"/>
                  <a:pt x="4250" y="62"/>
                </a:cubicBezTo>
                <a:cubicBezTo>
                  <a:pt x="4344" y="94"/>
                  <a:pt x="4438" y="156"/>
                  <a:pt x="4531" y="219"/>
                </a:cubicBezTo>
                <a:cubicBezTo>
                  <a:pt x="4624" y="313"/>
                  <a:pt x="4687" y="406"/>
                  <a:pt x="4780" y="531"/>
                </a:cubicBezTo>
                <a:cubicBezTo>
                  <a:pt x="4874" y="625"/>
                  <a:pt x="4936" y="781"/>
                  <a:pt x="4999" y="969"/>
                </a:cubicBezTo>
                <a:cubicBezTo>
                  <a:pt x="4999" y="969"/>
                  <a:pt x="5062" y="969"/>
                  <a:pt x="5124" y="938"/>
                </a:cubicBezTo>
                <a:cubicBezTo>
                  <a:pt x="5218" y="938"/>
                  <a:pt x="5343" y="906"/>
                  <a:pt x="5499" y="906"/>
                </a:cubicBezTo>
                <a:cubicBezTo>
                  <a:pt x="5655" y="875"/>
                  <a:pt x="5812" y="844"/>
                  <a:pt x="5999" y="844"/>
                </a:cubicBezTo>
                <a:cubicBezTo>
                  <a:pt x="6187" y="813"/>
                  <a:pt x="6374" y="813"/>
                  <a:pt x="6562" y="813"/>
                </a:cubicBezTo>
              </a:path>
            </a:pathLst>
          </a:custGeom>
          <a:solidFill>
            <a:schemeClr val="bg1"/>
          </a:solidFill>
          <a:ln>
            <a:noFill/>
          </a:ln>
          <a:effectLst/>
        </p:spPr>
        <p:txBody>
          <a:bodyPr wrap="none" anchor="ctr"/>
          <a:lstStyle/>
          <a:p>
            <a:endParaRPr lang="en-US"/>
          </a:p>
        </p:txBody>
      </p:sp>
    </p:spTree>
    <p:extLst>
      <p:ext uri="{BB962C8B-B14F-4D97-AF65-F5344CB8AC3E}">
        <p14:creationId xmlns:p14="http://schemas.microsoft.com/office/powerpoint/2010/main" val="2141054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3915</TotalTime>
  <Words>3522</Words>
  <Application>Microsoft Office PowerPoint</Application>
  <PresentationFormat>寬螢幕</PresentationFormat>
  <Paragraphs>257</Paragraphs>
  <Slides>26</Slides>
  <Notes>25</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26</vt:i4>
      </vt:variant>
    </vt:vector>
  </HeadingPairs>
  <TitlesOfParts>
    <vt:vector size="34" baseType="lpstr">
      <vt:lpstr>Nexa Bold</vt:lpstr>
      <vt:lpstr>Roboto Medium</vt:lpstr>
      <vt:lpstr>Roboto Thin</vt:lpstr>
      <vt:lpstr>微軟正黑體 Light</vt:lpstr>
      <vt:lpstr>新細明體</vt:lpstr>
      <vt:lpstr>Arial</vt:lpstr>
      <vt:lpstr>Calibri</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USER</cp:lastModifiedBy>
  <cp:revision>202</cp:revision>
  <dcterms:created xsi:type="dcterms:W3CDTF">2016-05-17T02:28:19Z</dcterms:created>
  <dcterms:modified xsi:type="dcterms:W3CDTF">2018-09-25T05:54:59Z</dcterms:modified>
</cp:coreProperties>
</file>